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5143500" cx="9144000"/>
  <p:notesSz cx="6858000" cy="9144000"/>
  <p:embeddedFontLst>
    <p:embeddedFont>
      <p:font typeface="Raleway"/>
      <p:regular r:id="rId34"/>
      <p:bold r:id="rId35"/>
      <p:italic r:id="rId36"/>
      <p:boldItalic r:id="rId37"/>
    </p:embeddedFont>
    <p:embeddedFont>
      <p:font typeface="Source Sans Pro"/>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ourceSansPro-italic.fntdata"/><Relationship Id="rId20" Type="http://schemas.openxmlformats.org/officeDocument/2006/relationships/slide" Target="slides/slide15.xml"/><Relationship Id="rId41" Type="http://schemas.openxmlformats.org/officeDocument/2006/relationships/font" Target="fonts/SourceSansPro-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aleway-bold.fntdata"/><Relationship Id="rId12" Type="http://schemas.openxmlformats.org/officeDocument/2006/relationships/slide" Target="slides/slide7.xml"/><Relationship Id="rId34" Type="http://schemas.openxmlformats.org/officeDocument/2006/relationships/font" Target="fonts/Raleway-regular.fntdata"/><Relationship Id="rId15" Type="http://schemas.openxmlformats.org/officeDocument/2006/relationships/slide" Target="slides/slide10.xml"/><Relationship Id="rId37" Type="http://schemas.openxmlformats.org/officeDocument/2006/relationships/font" Target="fonts/Raleway-boldItalic.fntdata"/><Relationship Id="rId14" Type="http://schemas.openxmlformats.org/officeDocument/2006/relationships/slide" Target="slides/slide9.xml"/><Relationship Id="rId36" Type="http://schemas.openxmlformats.org/officeDocument/2006/relationships/font" Target="fonts/Raleway-italic.fntdata"/><Relationship Id="rId17" Type="http://schemas.openxmlformats.org/officeDocument/2006/relationships/slide" Target="slides/slide12.xml"/><Relationship Id="rId39" Type="http://schemas.openxmlformats.org/officeDocument/2006/relationships/font" Target="fonts/SourceSansPro-bold.fntdata"/><Relationship Id="rId16" Type="http://schemas.openxmlformats.org/officeDocument/2006/relationships/slide" Target="slides/slide11.xml"/><Relationship Id="rId38" Type="http://schemas.openxmlformats.org/officeDocument/2006/relationships/font" Target="fonts/SourceSansPro-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 name="Google Shape;5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t>tackling the vacant home epidemic plaguing our region through large scale developments in underserved communities transforming once divested neighborhoods into thriving communities while employing black youth and minority contractors creating workforce development and scaling minority owned contracting businesses.</a:t>
            </a:r>
            <a:r>
              <a:rPr lang="en"/>
              <a:t> Additionally, our development efforts will fight against displacement of current residents by providing renovation for seniors and grant dollars to support property tax concerns. At-risk youth will access a diverse and broad set of assets through mentorship, entrepreneurship, scholarship, and leadership training. Access to these assets will provide these youth with the necessary skills to succeed academically and professionally, and attain ownership in the development of low-income/highly distressed communities.</a:t>
            </a:r>
            <a:r>
              <a:rPr b="1" lang="en"/>
              <a:t>t home epidemic plaguing our region through large scale developments in underserved communities transforming once divested neighborhoods into thriving communities while employing black youth and minority contractors creating workforce development and scaling minority owned contracting businesses.</a:t>
            </a:r>
            <a:r>
              <a:rPr lang="en"/>
              <a:t> Additionally, our development efforts will fight against displacement of current residents by providing renovation for seniors and grant dollars to support property tax concerns. At-risk youth will access a diverse and broad set of assets through mentorship, entrepreneurship, scholarship, and leadership training. Access to these assets will provide these youth with the necessary skills to succeed academically and professionally, and attain ownership in the development of low-income/highly distressed communities.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Vacant nuisance property purchased my DB4E in 2019</a:t>
            </a:r>
            <a:endParaRPr sz="1200">
              <a:solidFill>
                <a:schemeClr val="dk1"/>
              </a:solidFill>
              <a:latin typeface="Source Sans Pro"/>
              <a:ea typeface="Source Sans Pro"/>
              <a:cs typeface="Source Sans Pro"/>
              <a:sym typeface="Source Sans Pro"/>
            </a:endParaRPr>
          </a:p>
          <a:p>
            <a:pPr indent="-304800" lvl="0" marL="457200" rtl="0" algn="l">
              <a:lnSpc>
                <a:spcPct val="115000"/>
              </a:lnSpc>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Completed rehab in 2020 </a:t>
            </a:r>
            <a:endParaRPr sz="1200">
              <a:solidFill>
                <a:schemeClr val="dk1"/>
              </a:solidFill>
              <a:latin typeface="Source Sans Pro"/>
              <a:ea typeface="Source Sans Pro"/>
              <a:cs typeface="Source Sans Pro"/>
              <a:sym typeface="Source Sans Pro"/>
            </a:endParaRPr>
          </a:p>
          <a:p>
            <a:pPr indent="-304800" lvl="0" marL="457200" rtl="0" algn="l">
              <a:lnSpc>
                <a:spcPct val="115000"/>
              </a:lnSpc>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House is on the market for $75K </a:t>
            </a:r>
            <a:endParaRPr sz="1200">
              <a:solidFill>
                <a:schemeClr val="dk1"/>
              </a:solidFill>
              <a:latin typeface="Source Sans Pro"/>
              <a:ea typeface="Source Sans Pro"/>
              <a:cs typeface="Source Sans Pro"/>
              <a:sym typeface="Source Sans Pro"/>
            </a:endParaRPr>
          </a:p>
          <a:p>
            <a:pPr indent="-304800" lvl="0" marL="457200" rtl="0" algn="l">
              <a:lnSpc>
                <a:spcPct val="115000"/>
              </a:lnSpc>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15 youth are expected to receive $15K from the sale of the property </a:t>
            </a:r>
            <a:endParaRPr sz="1200">
              <a:solidFill>
                <a:schemeClr val="dk1"/>
              </a:solidFill>
              <a:latin typeface="Source Sans Pro"/>
              <a:ea typeface="Source Sans Pro"/>
              <a:cs typeface="Source Sans Pro"/>
              <a:sym typeface="Source Sans Pro"/>
            </a:endParaRPr>
          </a:p>
          <a:p>
            <a:pPr indent="-304800" lvl="0" marL="457200" rtl="0" algn="l">
              <a:lnSpc>
                <a:spcPct val="115000"/>
              </a:lnSpc>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Employed youth made $9/hour while working on the property alongside our minority contractors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 2019, DB4E was hired to add a cafe in Eyeseeme Children's Bookstore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 2019, DB4E was hired to Drylok the basement of a St. Joseph Housing Initiative home in South St. Louis City.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 2019, DB4E did a complete remodel of the non-profit Wesley House Association's facility.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 2019, DB4E was hired by the Art Place Initiative to lead the maintenance and stabilization of the 25 Parcel Development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 name="Google Shape;6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dcfd3f069e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 name="Google Shape;68;gdcfd3f069e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dcfd3f069e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gdcfd3f069e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Vacant nuisance property acquired by DB4E in 2018 </a:t>
            </a:r>
            <a:endParaRPr/>
          </a:p>
          <a:p>
            <a:pPr indent="-298450" lvl="0" marL="457200" rtl="0" algn="l">
              <a:lnSpc>
                <a:spcPct val="100000"/>
              </a:lnSpc>
              <a:spcBef>
                <a:spcPts val="0"/>
              </a:spcBef>
              <a:spcAft>
                <a:spcPts val="0"/>
              </a:spcAft>
              <a:buSzPts val="1100"/>
              <a:buChar char="-"/>
            </a:pPr>
            <a:r>
              <a:rPr lang="en"/>
              <a:t>Completed rehab in 2019</a:t>
            </a:r>
            <a:endParaRPr/>
          </a:p>
          <a:p>
            <a:pPr indent="-298450" lvl="0" marL="457200" rtl="0" algn="l">
              <a:lnSpc>
                <a:spcPct val="100000"/>
              </a:lnSpc>
              <a:spcBef>
                <a:spcPts val="0"/>
              </a:spcBef>
              <a:spcAft>
                <a:spcPts val="0"/>
              </a:spcAft>
              <a:buSzPts val="1100"/>
              <a:buChar char="-"/>
            </a:pPr>
            <a:r>
              <a:rPr lang="en"/>
              <a:t>Sold to first time homeowner for $80K</a:t>
            </a:r>
            <a:endParaRPr/>
          </a:p>
          <a:p>
            <a:pPr indent="-298450" lvl="0" marL="457200" rtl="0" algn="l">
              <a:lnSpc>
                <a:spcPct val="100000"/>
              </a:lnSpc>
              <a:spcBef>
                <a:spcPts val="0"/>
              </a:spcBef>
              <a:spcAft>
                <a:spcPts val="0"/>
              </a:spcAft>
              <a:buSzPts val="1100"/>
              <a:buChar char="-"/>
            </a:pPr>
            <a:r>
              <a:rPr lang="en"/>
              <a:t>15 youth received a total of $15K for the sale of the property</a:t>
            </a:r>
            <a:endParaRPr/>
          </a:p>
          <a:p>
            <a:pPr indent="-298450" lvl="0" marL="457200" rtl="0" algn="l">
              <a:lnSpc>
                <a:spcPct val="100000"/>
              </a:lnSpc>
              <a:spcBef>
                <a:spcPts val="0"/>
              </a:spcBef>
              <a:spcAft>
                <a:spcPts val="0"/>
              </a:spcAft>
              <a:buSzPts val="1100"/>
              <a:buChar char="-"/>
            </a:pPr>
            <a:r>
              <a:rPr lang="en"/>
              <a:t>Employed youth made $9/hour while working on the property alongside our minority contractors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 name="Google Shape;9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
          <p:cNvSpPr txBox="1"/>
          <p:nvPr>
            <p:ph type="ctrTitle"/>
          </p:nvPr>
        </p:nvSpPr>
        <p:spPr>
          <a:xfrm>
            <a:off x="485875" y="264475"/>
            <a:ext cx="8183700" cy="147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12" name="Google Shape;12;p2"/>
          <p:cNvSpPr txBox="1"/>
          <p:nvPr>
            <p:ph idx="1" type="subTitle"/>
          </p:nvPr>
        </p:nvSpPr>
        <p:spPr>
          <a:xfrm>
            <a:off x="485875" y="1738075"/>
            <a:ext cx="8183700" cy="861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11"/>
          <p:cNvSpPr txBox="1"/>
          <p:nvPr>
            <p:ph hasCustomPrompt="1" type="title"/>
          </p:nvPr>
        </p:nvSpPr>
        <p:spPr>
          <a:xfrm>
            <a:off x="311700" y="743001"/>
            <a:ext cx="8520600" cy="2006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lnSpc>
                <a:spcPct val="100000"/>
              </a:lnSpc>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47" name="Google Shape;47;p11"/>
          <p:cNvSpPr txBox="1"/>
          <p:nvPr>
            <p:ph idx="1" type="body"/>
          </p:nvPr>
        </p:nvSpPr>
        <p:spPr>
          <a:xfrm>
            <a:off x="311700" y="2845182"/>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Clr>
                <a:schemeClr val="lt1"/>
              </a:buClr>
              <a:buSzPts val="1800"/>
              <a:buChar char="●"/>
              <a:defRPr>
                <a:solidFill>
                  <a:schemeClr val="lt1"/>
                </a:solidFill>
              </a:defRPr>
            </a:lvl1pPr>
            <a:lvl2pPr indent="-317500" lvl="1" marL="914400" algn="ctr">
              <a:lnSpc>
                <a:spcPct val="115000"/>
              </a:lnSpc>
              <a:spcBef>
                <a:spcPts val="1600"/>
              </a:spcBef>
              <a:spcAft>
                <a:spcPts val="0"/>
              </a:spcAft>
              <a:buClr>
                <a:schemeClr val="lt1"/>
              </a:buClr>
              <a:buSzPts val="1400"/>
              <a:buChar char="○"/>
              <a:defRPr>
                <a:solidFill>
                  <a:schemeClr val="lt1"/>
                </a:solidFill>
              </a:defRPr>
            </a:lvl2pPr>
            <a:lvl3pPr indent="-317500" lvl="2" marL="1371600" algn="ctr">
              <a:lnSpc>
                <a:spcPct val="115000"/>
              </a:lnSpc>
              <a:spcBef>
                <a:spcPts val="1600"/>
              </a:spcBef>
              <a:spcAft>
                <a:spcPts val="0"/>
              </a:spcAft>
              <a:buClr>
                <a:schemeClr val="lt1"/>
              </a:buClr>
              <a:buSzPts val="1400"/>
              <a:buChar char="■"/>
              <a:defRPr>
                <a:solidFill>
                  <a:schemeClr val="lt1"/>
                </a:solidFill>
              </a:defRPr>
            </a:lvl3pPr>
            <a:lvl4pPr indent="-317500" lvl="3" marL="1828800" algn="ctr">
              <a:lnSpc>
                <a:spcPct val="115000"/>
              </a:lnSpc>
              <a:spcBef>
                <a:spcPts val="1600"/>
              </a:spcBef>
              <a:spcAft>
                <a:spcPts val="0"/>
              </a:spcAft>
              <a:buClr>
                <a:schemeClr val="lt1"/>
              </a:buClr>
              <a:buSzPts val="1400"/>
              <a:buChar char="●"/>
              <a:defRPr>
                <a:solidFill>
                  <a:schemeClr val="lt1"/>
                </a:solidFill>
              </a:defRPr>
            </a:lvl4pPr>
            <a:lvl5pPr indent="-317500" lvl="4" marL="2286000" algn="ctr">
              <a:lnSpc>
                <a:spcPct val="115000"/>
              </a:lnSpc>
              <a:spcBef>
                <a:spcPts val="1600"/>
              </a:spcBef>
              <a:spcAft>
                <a:spcPts val="0"/>
              </a:spcAft>
              <a:buClr>
                <a:schemeClr val="lt1"/>
              </a:buClr>
              <a:buSzPts val="1400"/>
              <a:buChar char="○"/>
              <a:defRPr>
                <a:solidFill>
                  <a:schemeClr val="lt1"/>
                </a:solidFill>
              </a:defRPr>
            </a:lvl5pPr>
            <a:lvl6pPr indent="-317500" lvl="5" marL="2743200" algn="ctr">
              <a:lnSpc>
                <a:spcPct val="115000"/>
              </a:lnSpc>
              <a:spcBef>
                <a:spcPts val="1600"/>
              </a:spcBef>
              <a:spcAft>
                <a:spcPts val="0"/>
              </a:spcAft>
              <a:buClr>
                <a:schemeClr val="lt1"/>
              </a:buClr>
              <a:buSzPts val="1400"/>
              <a:buChar char="■"/>
              <a:defRPr>
                <a:solidFill>
                  <a:schemeClr val="lt1"/>
                </a:solidFill>
              </a:defRPr>
            </a:lvl6pPr>
            <a:lvl7pPr indent="-317500" lvl="6" marL="3200400" algn="ctr">
              <a:lnSpc>
                <a:spcPct val="115000"/>
              </a:lnSpc>
              <a:spcBef>
                <a:spcPts val="1600"/>
              </a:spcBef>
              <a:spcAft>
                <a:spcPts val="0"/>
              </a:spcAft>
              <a:buClr>
                <a:schemeClr val="lt1"/>
              </a:buClr>
              <a:buSzPts val="1400"/>
              <a:buChar char="●"/>
              <a:defRPr>
                <a:solidFill>
                  <a:schemeClr val="lt1"/>
                </a:solidFill>
              </a:defRPr>
            </a:lvl7pPr>
            <a:lvl8pPr indent="-317500" lvl="7" marL="3657600" algn="ctr">
              <a:lnSpc>
                <a:spcPct val="115000"/>
              </a:lnSpc>
              <a:spcBef>
                <a:spcPts val="1600"/>
              </a:spcBef>
              <a:spcAft>
                <a:spcPts val="0"/>
              </a:spcAft>
              <a:buClr>
                <a:schemeClr val="lt1"/>
              </a:buClr>
              <a:buSzPts val="1400"/>
              <a:buChar char="○"/>
              <a:defRPr>
                <a:solidFill>
                  <a:schemeClr val="lt1"/>
                </a:solidFill>
              </a:defRPr>
            </a:lvl8pPr>
            <a:lvl9pPr indent="-317500" lvl="8" marL="4114800" algn="ctr">
              <a:lnSpc>
                <a:spcPct val="115000"/>
              </a:lnSpc>
              <a:spcBef>
                <a:spcPts val="1600"/>
              </a:spcBef>
              <a:spcAft>
                <a:spcPts val="1600"/>
              </a:spcAft>
              <a:buClr>
                <a:schemeClr val="lt1"/>
              </a:buClr>
              <a:buSzPts val="1400"/>
              <a:buChar char="■"/>
              <a:defRPr>
                <a:solidFill>
                  <a:schemeClr val="lt1"/>
                </a:solidFill>
              </a:defRPr>
            </a:lvl9pPr>
          </a:lstStyle>
          <a:p/>
        </p:txBody>
      </p:sp>
      <p:sp>
        <p:nvSpPr>
          <p:cNvPr id="48" name="Google Shape;48;p1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12"/>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51" name="Shape 51"/>
        <p:cNvGrpSpPr/>
        <p:nvPr/>
      </p:nvGrpSpPr>
      <p:grpSpPr>
        <a:xfrm>
          <a:off x="0" y="0"/>
          <a:ext cx="0" cy="0"/>
          <a:chOff x="0" y="0"/>
          <a:chExt cx="0" cy="0"/>
        </a:xfrm>
      </p:grpSpPr>
      <p:sp>
        <p:nvSpPr>
          <p:cNvPr id="52" name="Google Shape;52;p13"/>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atin typeface="Source Sans Pro"/>
                <a:ea typeface="Source Sans Pro"/>
                <a:cs typeface="Source Sans Pro"/>
                <a:sym typeface="Source Sans Pro"/>
              </a:defRPr>
            </a:lvl1pPr>
            <a:lvl2pPr lvl="1" algn="l">
              <a:lnSpc>
                <a:spcPct val="100000"/>
              </a:lnSpc>
              <a:spcBef>
                <a:spcPts val="0"/>
              </a:spcBef>
              <a:spcAft>
                <a:spcPts val="0"/>
              </a:spcAft>
              <a:buSzPts val="3000"/>
              <a:buNone/>
              <a:defRPr>
                <a:latin typeface="Source Sans Pro"/>
                <a:ea typeface="Source Sans Pro"/>
                <a:cs typeface="Source Sans Pro"/>
                <a:sym typeface="Source Sans Pro"/>
              </a:defRPr>
            </a:lvl2pPr>
            <a:lvl3pPr lvl="2" algn="l">
              <a:lnSpc>
                <a:spcPct val="100000"/>
              </a:lnSpc>
              <a:spcBef>
                <a:spcPts val="0"/>
              </a:spcBef>
              <a:spcAft>
                <a:spcPts val="0"/>
              </a:spcAft>
              <a:buSzPts val="3000"/>
              <a:buNone/>
              <a:defRPr>
                <a:latin typeface="Source Sans Pro"/>
                <a:ea typeface="Source Sans Pro"/>
                <a:cs typeface="Source Sans Pro"/>
                <a:sym typeface="Source Sans Pro"/>
              </a:defRPr>
            </a:lvl3pPr>
            <a:lvl4pPr lvl="3" algn="l">
              <a:lnSpc>
                <a:spcPct val="100000"/>
              </a:lnSpc>
              <a:spcBef>
                <a:spcPts val="0"/>
              </a:spcBef>
              <a:spcAft>
                <a:spcPts val="0"/>
              </a:spcAft>
              <a:buSzPts val="3000"/>
              <a:buNone/>
              <a:defRPr>
                <a:latin typeface="Source Sans Pro"/>
                <a:ea typeface="Source Sans Pro"/>
                <a:cs typeface="Source Sans Pro"/>
                <a:sym typeface="Source Sans Pro"/>
              </a:defRPr>
            </a:lvl4pPr>
            <a:lvl5pPr lvl="4" algn="l">
              <a:lnSpc>
                <a:spcPct val="100000"/>
              </a:lnSpc>
              <a:spcBef>
                <a:spcPts val="0"/>
              </a:spcBef>
              <a:spcAft>
                <a:spcPts val="0"/>
              </a:spcAft>
              <a:buSzPts val="3000"/>
              <a:buNone/>
              <a:defRPr>
                <a:latin typeface="Source Sans Pro"/>
                <a:ea typeface="Source Sans Pro"/>
                <a:cs typeface="Source Sans Pro"/>
                <a:sym typeface="Source Sans Pro"/>
              </a:defRPr>
            </a:lvl5pPr>
            <a:lvl6pPr lvl="5" algn="l">
              <a:lnSpc>
                <a:spcPct val="100000"/>
              </a:lnSpc>
              <a:spcBef>
                <a:spcPts val="0"/>
              </a:spcBef>
              <a:spcAft>
                <a:spcPts val="0"/>
              </a:spcAft>
              <a:buSzPts val="3000"/>
              <a:buNone/>
              <a:defRPr>
                <a:latin typeface="Source Sans Pro"/>
                <a:ea typeface="Source Sans Pro"/>
                <a:cs typeface="Source Sans Pro"/>
                <a:sym typeface="Source Sans Pro"/>
              </a:defRPr>
            </a:lvl6pPr>
            <a:lvl7pPr lvl="6" algn="l">
              <a:lnSpc>
                <a:spcPct val="100000"/>
              </a:lnSpc>
              <a:spcBef>
                <a:spcPts val="0"/>
              </a:spcBef>
              <a:spcAft>
                <a:spcPts val="0"/>
              </a:spcAft>
              <a:buSzPts val="3000"/>
              <a:buNone/>
              <a:defRPr>
                <a:latin typeface="Source Sans Pro"/>
                <a:ea typeface="Source Sans Pro"/>
                <a:cs typeface="Source Sans Pro"/>
                <a:sym typeface="Source Sans Pro"/>
              </a:defRPr>
            </a:lvl7pPr>
            <a:lvl8pPr lvl="7" algn="l">
              <a:lnSpc>
                <a:spcPct val="100000"/>
              </a:lnSpc>
              <a:spcBef>
                <a:spcPts val="0"/>
              </a:spcBef>
              <a:spcAft>
                <a:spcPts val="0"/>
              </a:spcAft>
              <a:buSzPts val="3000"/>
              <a:buNone/>
              <a:defRPr>
                <a:latin typeface="Source Sans Pro"/>
                <a:ea typeface="Source Sans Pro"/>
                <a:cs typeface="Source Sans Pro"/>
                <a:sym typeface="Source Sans Pro"/>
              </a:defRPr>
            </a:lvl8pPr>
            <a:lvl9pPr lvl="8" algn="l">
              <a:lnSpc>
                <a:spcPct val="100000"/>
              </a:lnSpc>
              <a:spcBef>
                <a:spcPts val="0"/>
              </a:spcBef>
              <a:spcAft>
                <a:spcPts val="0"/>
              </a:spcAft>
              <a:buSzPts val="3000"/>
              <a:buNone/>
              <a:defRPr>
                <a:latin typeface="Source Sans Pro"/>
                <a:ea typeface="Source Sans Pro"/>
                <a:cs typeface="Source Sans Pro"/>
                <a:sym typeface="Source Sans Pro"/>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490250" y="526350"/>
            <a:ext cx="56040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16" name="Google Shape;16;p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4"/>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4"/>
          <p:cNvSpPr txBox="1"/>
          <p:nvPr>
            <p:ph type="title"/>
          </p:nvPr>
        </p:nvSpPr>
        <p:spPr>
          <a:xfrm>
            <a:off x="485875" y="1714500"/>
            <a:ext cx="8183700" cy="78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20" name="Google Shape;20;p4"/>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3" name="Google Shape;23;p5"/>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sp>
        <p:nvSpPr>
          <p:cNvPr id="25" name="Google Shape;25;p6"/>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6" name="Google Shape;26;p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7" name="Google Shape;27;p6"/>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sk page">
  <p:cSld name="SECTION_HEADER_1">
    <p:spTree>
      <p:nvGrpSpPr>
        <p:cNvPr id="28" name="Shape 28"/>
        <p:cNvGrpSpPr/>
        <p:nvPr/>
      </p:nvGrpSpPr>
      <p:grpSpPr>
        <a:xfrm>
          <a:off x="0" y="0"/>
          <a:ext cx="0" cy="0"/>
          <a:chOff x="0" y="0"/>
          <a:chExt cx="0" cy="0"/>
        </a:xfrm>
      </p:grpSpPr>
      <p:sp>
        <p:nvSpPr>
          <p:cNvPr id="29" name="Google Shape;29;p7"/>
          <p:cNvSpPr/>
          <p:nvPr/>
        </p:nvSpPr>
        <p:spPr>
          <a:xfrm>
            <a:off x="80700" y="866400"/>
            <a:ext cx="8982600" cy="4277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7"/>
          <p:cNvSpPr txBox="1"/>
          <p:nvPr>
            <p:ph type="title"/>
          </p:nvPr>
        </p:nvSpPr>
        <p:spPr>
          <a:xfrm>
            <a:off x="80700" y="0"/>
            <a:ext cx="8183700" cy="78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31" name="Google Shape;31;p7"/>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 name="Shape 32"/>
        <p:cNvGrpSpPr/>
        <p:nvPr/>
      </p:nvGrpSpPr>
      <p:grpSpPr>
        <a:xfrm>
          <a:off x="0" y="0"/>
          <a:ext cx="0" cy="0"/>
          <a:chOff x="0" y="0"/>
          <a:chExt cx="0" cy="0"/>
        </a:xfrm>
      </p:grpSpPr>
      <p:sp>
        <p:nvSpPr>
          <p:cNvPr id="33" name="Google Shape;33;p8"/>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4" name="Google Shape;34;p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5" name="Google Shape;35;p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6" name="Google Shape;36;p8"/>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7" name="Shape 37"/>
        <p:cNvGrpSpPr/>
        <p:nvPr/>
      </p:nvGrpSpPr>
      <p:grpSpPr>
        <a:xfrm>
          <a:off x="0" y="0"/>
          <a:ext cx="0" cy="0"/>
          <a:chOff x="0" y="0"/>
          <a:chExt cx="0" cy="0"/>
        </a:xfrm>
      </p:grpSpPr>
      <p:sp>
        <p:nvSpPr>
          <p:cNvPr id="38" name="Google Shape;38;p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9" name="Google Shape;39;p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0" name="Google Shape;40;p9"/>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2100"/>
              <a:buNone/>
              <a:defRPr sz="2100"/>
            </a:lvl1pPr>
          </a:lstStyle>
          <a:p/>
        </p:txBody>
      </p:sp>
      <p:sp>
        <p:nvSpPr>
          <p:cNvPr id="43" name="Google Shape;43;p10"/>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l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lt2"/>
              </a:buClr>
              <a:buSzPts val="1800"/>
              <a:buFont typeface="Source Sans Pro"/>
              <a:buChar char="●"/>
              <a:defRPr b="0" i="0" sz="1800" u="none" cap="none" strike="noStrike">
                <a:solidFill>
                  <a:schemeClr val="lt2"/>
                </a:solidFill>
                <a:latin typeface="Source Sans Pro"/>
                <a:ea typeface="Source Sans Pro"/>
                <a:cs typeface="Source Sans Pro"/>
                <a:sym typeface="Source Sans Pro"/>
              </a:defRPr>
            </a:lvl1pPr>
            <a:lvl2pPr indent="-317500" lvl="1" marL="914400" marR="0" rtl="0" algn="l">
              <a:lnSpc>
                <a:spcPct val="115000"/>
              </a:lnSpc>
              <a:spcBef>
                <a:spcPts val="1600"/>
              </a:spcBef>
              <a:spcAft>
                <a:spcPts val="0"/>
              </a:spcAft>
              <a:buClr>
                <a:schemeClr val="lt2"/>
              </a:buClr>
              <a:buSzPts val="1400"/>
              <a:buFont typeface="Source Sans Pro"/>
              <a:buChar char="○"/>
              <a:defRPr b="0" i="0" sz="1400" u="none" cap="none" strike="noStrike">
                <a:solidFill>
                  <a:schemeClr val="lt2"/>
                </a:solidFill>
                <a:latin typeface="Source Sans Pro"/>
                <a:ea typeface="Source Sans Pro"/>
                <a:cs typeface="Source Sans Pro"/>
                <a:sym typeface="Source Sans Pro"/>
              </a:defRPr>
            </a:lvl2pPr>
            <a:lvl3pPr indent="-317500" lvl="2" marL="1371600" marR="0" rtl="0" algn="l">
              <a:lnSpc>
                <a:spcPct val="115000"/>
              </a:lnSpc>
              <a:spcBef>
                <a:spcPts val="1600"/>
              </a:spcBef>
              <a:spcAft>
                <a:spcPts val="0"/>
              </a:spcAft>
              <a:buClr>
                <a:schemeClr val="lt2"/>
              </a:buClr>
              <a:buSzPts val="1400"/>
              <a:buFont typeface="Source Sans Pro"/>
              <a:buChar char="■"/>
              <a:defRPr b="0" i="0" sz="1400" u="none" cap="none" strike="noStrike">
                <a:solidFill>
                  <a:schemeClr val="lt2"/>
                </a:solidFill>
                <a:latin typeface="Source Sans Pro"/>
                <a:ea typeface="Source Sans Pro"/>
                <a:cs typeface="Source Sans Pro"/>
                <a:sym typeface="Source Sans Pro"/>
              </a:defRPr>
            </a:lvl3pPr>
            <a:lvl4pPr indent="-317500" lvl="3" marL="1828800" marR="0" rtl="0" algn="l">
              <a:lnSpc>
                <a:spcPct val="115000"/>
              </a:lnSpc>
              <a:spcBef>
                <a:spcPts val="1600"/>
              </a:spcBef>
              <a:spcAft>
                <a:spcPts val="0"/>
              </a:spcAft>
              <a:buClr>
                <a:schemeClr val="lt2"/>
              </a:buClr>
              <a:buSzPts val="1400"/>
              <a:buFont typeface="Source Sans Pro"/>
              <a:buChar char="●"/>
              <a:defRPr b="0" i="0" sz="1400" u="none" cap="none" strike="noStrike">
                <a:solidFill>
                  <a:schemeClr val="lt2"/>
                </a:solidFill>
                <a:latin typeface="Source Sans Pro"/>
                <a:ea typeface="Source Sans Pro"/>
                <a:cs typeface="Source Sans Pro"/>
                <a:sym typeface="Source Sans Pro"/>
              </a:defRPr>
            </a:lvl4pPr>
            <a:lvl5pPr indent="-317500" lvl="4" marL="2286000" marR="0" rtl="0" algn="l">
              <a:lnSpc>
                <a:spcPct val="115000"/>
              </a:lnSpc>
              <a:spcBef>
                <a:spcPts val="1600"/>
              </a:spcBef>
              <a:spcAft>
                <a:spcPts val="0"/>
              </a:spcAft>
              <a:buClr>
                <a:schemeClr val="lt2"/>
              </a:buClr>
              <a:buSzPts val="1400"/>
              <a:buFont typeface="Source Sans Pro"/>
              <a:buChar char="○"/>
              <a:defRPr b="0" i="0" sz="1400" u="none" cap="none" strike="noStrike">
                <a:solidFill>
                  <a:schemeClr val="lt2"/>
                </a:solidFill>
                <a:latin typeface="Source Sans Pro"/>
                <a:ea typeface="Source Sans Pro"/>
                <a:cs typeface="Source Sans Pro"/>
                <a:sym typeface="Source Sans Pro"/>
              </a:defRPr>
            </a:lvl5pPr>
            <a:lvl6pPr indent="-317500" lvl="5" marL="2743200" marR="0" rtl="0" algn="l">
              <a:lnSpc>
                <a:spcPct val="115000"/>
              </a:lnSpc>
              <a:spcBef>
                <a:spcPts val="1600"/>
              </a:spcBef>
              <a:spcAft>
                <a:spcPts val="0"/>
              </a:spcAft>
              <a:buClr>
                <a:schemeClr val="lt2"/>
              </a:buClr>
              <a:buSzPts val="1400"/>
              <a:buFont typeface="Source Sans Pro"/>
              <a:buChar char="■"/>
              <a:defRPr b="0" i="0" sz="1400" u="none" cap="none" strike="noStrike">
                <a:solidFill>
                  <a:schemeClr val="lt2"/>
                </a:solidFill>
                <a:latin typeface="Source Sans Pro"/>
                <a:ea typeface="Source Sans Pro"/>
                <a:cs typeface="Source Sans Pro"/>
                <a:sym typeface="Source Sans Pro"/>
              </a:defRPr>
            </a:lvl6pPr>
            <a:lvl7pPr indent="-317500" lvl="6" marL="3200400" marR="0" rtl="0" algn="l">
              <a:lnSpc>
                <a:spcPct val="115000"/>
              </a:lnSpc>
              <a:spcBef>
                <a:spcPts val="1600"/>
              </a:spcBef>
              <a:spcAft>
                <a:spcPts val="0"/>
              </a:spcAft>
              <a:buClr>
                <a:schemeClr val="lt2"/>
              </a:buClr>
              <a:buSzPts val="1400"/>
              <a:buFont typeface="Source Sans Pro"/>
              <a:buChar char="●"/>
              <a:defRPr b="0" i="0" sz="1400" u="none" cap="none" strike="noStrike">
                <a:solidFill>
                  <a:schemeClr val="lt2"/>
                </a:solidFill>
                <a:latin typeface="Source Sans Pro"/>
                <a:ea typeface="Source Sans Pro"/>
                <a:cs typeface="Source Sans Pro"/>
                <a:sym typeface="Source Sans Pro"/>
              </a:defRPr>
            </a:lvl7pPr>
            <a:lvl8pPr indent="-317500" lvl="7" marL="3657600" marR="0" rtl="0" algn="l">
              <a:lnSpc>
                <a:spcPct val="115000"/>
              </a:lnSpc>
              <a:spcBef>
                <a:spcPts val="1600"/>
              </a:spcBef>
              <a:spcAft>
                <a:spcPts val="0"/>
              </a:spcAft>
              <a:buClr>
                <a:schemeClr val="lt2"/>
              </a:buClr>
              <a:buSzPts val="1400"/>
              <a:buFont typeface="Source Sans Pro"/>
              <a:buChar char="○"/>
              <a:defRPr b="0" i="0" sz="1400" u="none" cap="none" strike="noStrike">
                <a:solidFill>
                  <a:schemeClr val="lt2"/>
                </a:solidFill>
                <a:latin typeface="Source Sans Pro"/>
                <a:ea typeface="Source Sans Pro"/>
                <a:cs typeface="Source Sans Pro"/>
                <a:sym typeface="Source Sans Pro"/>
              </a:defRPr>
            </a:lvl8pPr>
            <a:lvl9pPr indent="-317500" lvl="8" marL="4114800" marR="0" rtl="0" algn="l">
              <a:lnSpc>
                <a:spcPct val="115000"/>
              </a:lnSpc>
              <a:spcBef>
                <a:spcPts val="1600"/>
              </a:spcBef>
              <a:spcAft>
                <a:spcPts val="1600"/>
              </a:spcAft>
              <a:buClr>
                <a:schemeClr val="lt2"/>
              </a:buClr>
              <a:buSzPts val="1400"/>
              <a:buFont typeface="Source Sans Pro"/>
              <a:buChar char="■"/>
              <a:defRPr b="0" i="0" sz="1400" u="none" cap="none" strike="noStrike">
                <a:solidFill>
                  <a:schemeClr val="lt2"/>
                </a:solidFill>
                <a:latin typeface="Source Sans Pro"/>
                <a:ea typeface="Source Sans Pro"/>
                <a:cs typeface="Source Sans Pro"/>
                <a:sym typeface="Source Sans Pr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jpg"/><Relationship Id="rId4" Type="http://schemas.openxmlformats.org/officeDocument/2006/relationships/image" Target="../media/image10.jpg"/><Relationship Id="rId5"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1.jpg"/><Relationship Id="rId4" Type="http://schemas.openxmlformats.org/officeDocument/2006/relationships/image" Target="../media/image26.jpg"/><Relationship Id="rId5" Type="http://schemas.openxmlformats.org/officeDocument/2006/relationships/image" Target="../media/image25.jpg"/><Relationship Id="rId6" Type="http://schemas.openxmlformats.org/officeDocument/2006/relationships/image" Target="../media/image29.jpg"/><Relationship Id="rId7"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8.jpg"/><Relationship Id="rId4" Type="http://schemas.openxmlformats.org/officeDocument/2006/relationships/image" Target="../media/image33.jpg"/><Relationship Id="rId5" Type="http://schemas.openxmlformats.org/officeDocument/2006/relationships/image" Target="../media/image3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5.jpg"/><Relationship Id="rId4" Type="http://schemas.openxmlformats.org/officeDocument/2006/relationships/image" Target="../media/image34.jpg"/><Relationship Id="rId5" Type="http://schemas.openxmlformats.org/officeDocument/2006/relationships/image" Target="../media/image3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www.youtube.com/watch?v=9BIk8idIXEU" TargetMode="Externa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image" Target="../media/image43.jpg"/><Relationship Id="rId6" Type="http://schemas.openxmlformats.org/officeDocument/2006/relationships/image" Target="../media/image41.jpg"/><Relationship Id="rId7" Type="http://schemas.openxmlformats.org/officeDocument/2006/relationships/image" Target="../media/image40.jpg"/><Relationship Id="rId8" Type="http://schemas.openxmlformats.org/officeDocument/2006/relationships/image" Target="../media/image4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46.jpg"/><Relationship Id="rId4" Type="http://schemas.openxmlformats.org/officeDocument/2006/relationships/image" Target="../media/image49.png"/><Relationship Id="rId5"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44.jpg"/><Relationship Id="rId4" Type="http://schemas.openxmlformats.org/officeDocument/2006/relationships/image" Target="../media/image39.jpg"/><Relationship Id="rId5" Type="http://schemas.openxmlformats.org/officeDocument/2006/relationships/image" Target="../media/image5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45.jpg"/><Relationship Id="rId4" Type="http://schemas.openxmlformats.org/officeDocument/2006/relationships/image" Target="../media/image48.jpg"/><Relationship Id="rId5" Type="http://schemas.openxmlformats.org/officeDocument/2006/relationships/image" Target="../media/image51.jpg"/><Relationship Id="rId6" Type="http://schemas.openxmlformats.org/officeDocument/2006/relationships/image" Target="../media/image52.jpg"/><Relationship Id="rId7" Type="http://schemas.openxmlformats.org/officeDocument/2006/relationships/image" Target="../media/image53.jpg"/><Relationship Id="rId8" Type="http://schemas.openxmlformats.org/officeDocument/2006/relationships/image" Target="../media/image5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58.jpg"/><Relationship Id="rId4" Type="http://schemas.openxmlformats.org/officeDocument/2006/relationships/image" Target="../media/image55.jpg"/><Relationship Id="rId5" Type="http://schemas.openxmlformats.org/officeDocument/2006/relationships/image" Target="../media/image5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57.jpg"/><Relationship Id="rId4" Type="http://schemas.openxmlformats.org/officeDocument/2006/relationships/image" Target="../media/image60.jpg"/><Relationship Id="rId5" Type="http://schemas.openxmlformats.org/officeDocument/2006/relationships/image" Target="../media/image5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youtube.com/watch?v=poOSV4GQbK0" TargetMode="Externa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www.youtube.com/watch?v=VFYeMdtllYQ" TargetMode="Externa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www.youtube.com/watch?v=-pkB_FXShus" TargetMode="Externa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7.png"/><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9.png"/><Relationship Id="rId5"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14"/>
          <p:cNvSpPr txBox="1"/>
          <p:nvPr>
            <p:ph idx="1" type="subTitle"/>
          </p:nvPr>
        </p:nvSpPr>
        <p:spPr>
          <a:xfrm>
            <a:off x="419100" y="2141250"/>
            <a:ext cx="8183700" cy="86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2"/>
              </a:buClr>
              <a:buSzPts val="1100"/>
              <a:buFont typeface="Arial"/>
              <a:buNone/>
            </a:pPr>
            <a:r>
              <a:rPr lang="en" sz="2200">
                <a:solidFill>
                  <a:srgbClr val="000000"/>
                </a:solidFill>
              </a:rPr>
              <a:t>Established November 2016</a:t>
            </a:r>
            <a:endParaRPr sz="2200">
              <a:solidFill>
                <a:srgbClr val="000000"/>
              </a:solidFill>
            </a:endParaRPr>
          </a:p>
        </p:txBody>
      </p:sp>
      <p:pic>
        <p:nvPicPr>
          <p:cNvPr id="58" name="Google Shape;58;p14"/>
          <p:cNvPicPr preferRelativeResize="0"/>
          <p:nvPr/>
        </p:nvPicPr>
        <p:blipFill rotWithShape="1">
          <a:blip r:embed="rId3">
            <a:alphaModFix/>
          </a:blip>
          <a:srcRect b="0" l="0" r="0" t="0"/>
          <a:stretch/>
        </p:blipFill>
        <p:spPr>
          <a:xfrm>
            <a:off x="225775" y="-329900"/>
            <a:ext cx="3132050" cy="3132050"/>
          </a:xfrm>
          <a:prstGeom prst="rect">
            <a:avLst/>
          </a:prstGeom>
          <a:noFill/>
          <a:ln>
            <a:noFill/>
          </a:ln>
        </p:spPr>
      </p:pic>
      <p:sp>
        <p:nvSpPr>
          <p:cNvPr id="59" name="Google Shape;59;p14"/>
          <p:cNvSpPr/>
          <p:nvPr/>
        </p:nvSpPr>
        <p:spPr>
          <a:xfrm>
            <a:off x="77825" y="2848275"/>
            <a:ext cx="9005400" cy="220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Vision: We envision a world in which all communities have the courage to dream, skills to build, and resources to own their future.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Arial"/>
                <a:ea typeface="Arial"/>
                <a:cs typeface="Arial"/>
                <a:sym typeface="Arial"/>
              </a:rPr>
              <a:t>Mission: </a:t>
            </a:r>
            <a:r>
              <a:rPr b="0" i="0" lang="en" sz="1400" u="none" cap="none" strike="noStrike">
                <a:solidFill>
                  <a:srgbClr val="FFFFFF"/>
                </a:solidFill>
                <a:latin typeface="Arial"/>
                <a:ea typeface="Arial"/>
                <a:cs typeface="Arial"/>
                <a:sym typeface="Arial"/>
              </a:rPr>
              <a:t>Develop economically sustainable and socially engaged Black communities</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4 Pillars of Equitable Development</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Equity for Black </a:t>
            </a:r>
            <a:r>
              <a:rPr b="0" i="0" lang="en" sz="1400" u="sng" cap="none" strike="noStrike">
                <a:solidFill>
                  <a:srgbClr val="FFFFFF"/>
                </a:solidFill>
                <a:latin typeface="Arial"/>
                <a:ea typeface="Arial"/>
                <a:cs typeface="Arial"/>
                <a:sym typeface="Arial"/>
              </a:rPr>
              <a:t>Youth</a:t>
            </a:r>
            <a:r>
              <a:rPr b="0" i="0" lang="en" sz="1400" u="none" cap="none" strike="noStrike">
                <a:solidFill>
                  <a:srgbClr val="FFFFFF"/>
                </a:solidFill>
                <a:latin typeface="Arial"/>
                <a:ea typeface="Arial"/>
                <a:cs typeface="Arial"/>
                <a:sym typeface="Arial"/>
              </a:rPr>
              <a:t>, Black </a:t>
            </a:r>
            <a:r>
              <a:rPr b="0" i="0" lang="en" sz="1400" u="sng" cap="none" strike="noStrike">
                <a:solidFill>
                  <a:srgbClr val="FFFFFF"/>
                </a:solidFill>
                <a:latin typeface="Arial"/>
                <a:ea typeface="Arial"/>
                <a:cs typeface="Arial"/>
                <a:sym typeface="Arial"/>
              </a:rPr>
              <a:t>Businesses</a:t>
            </a:r>
            <a:r>
              <a:rPr b="0" i="0" lang="en" sz="1400" u="none" cap="none" strike="noStrike">
                <a:solidFill>
                  <a:srgbClr val="FFFFFF"/>
                </a:solidFill>
                <a:latin typeface="Arial"/>
                <a:ea typeface="Arial"/>
                <a:cs typeface="Arial"/>
                <a:sym typeface="Arial"/>
              </a:rPr>
              <a:t>, </a:t>
            </a:r>
            <a:r>
              <a:rPr b="0" i="0" lang="en" sz="1400" u="sng" cap="none" strike="noStrike">
                <a:solidFill>
                  <a:srgbClr val="FFFFFF"/>
                </a:solidFill>
                <a:latin typeface="Arial"/>
                <a:ea typeface="Arial"/>
                <a:cs typeface="Arial"/>
                <a:sym typeface="Arial"/>
              </a:rPr>
              <a:t>Residents</a:t>
            </a:r>
            <a:r>
              <a:rPr b="0" i="0" lang="en" sz="1400" u="none" cap="none" strike="noStrike">
                <a:solidFill>
                  <a:srgbClr val="FFFFFF"/>
                </a:solidFill>
                <a:latin typeface="Arial"/>
                <a:ea typeface="Arial"/>
                <a:cs typeface="Arial"/>
                <a:sym typeface="Arial"/>
              </a:rPr>
              <a:t> &amp; </a:t>
            </a:r>
            <a:r>
              <a:rPr b="0" i="0" lang="en" sz="1400" u="sng" cap="none" strike="noStrike">
                <a:solidFill>
                  <a:srgbClr val="FFFFFF"/>
                </a:solidFill>
                <a:latin typeface="Arial"/>
                <a:ea typeface="Arial"/>
                <a:cs typeface="Arial"/>
                <a:sym typeface="Arial"/>
              </a:rPr>
              <a:t>Real Estate</a:t>
            </a:r>
            <a:r>
              <a:rPr b="0" i="0" lang="en" sz="1400" u="none" cap="none" strike="noStrike">
                <a:solidFill>
                  <a:srgbClr val="FFFFFF"/>
                </a:solidFill>
                <a:latin typeface="Arial"/>
                <a:ea typeface="Arial"/>
                <a:cs typeface="Arial"/>
                <a:sym typeface="Arial"/>
              </a:rPr>
              <a:t> in Black Communities</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3"/>
          <p:cNvSpPr txBox="1"/>
          <p:nvPr>
            <p:ph type="title"/>
          </p:nvPr>
        </p:nvSpPr>
        <p:spPr>
          <a:xfrm>
            <a:off x="311700" y="76200"/>
            <a:ext cx="8520600" cy="623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Cupples Place </a:t>
            </a:r>
            <a:endParaRPr/>
          </a:p>
        </p:txBody>
      </p:sp>
      <p:pic>
        <p:nvPicPr>
          <p:cNvPr id="119" name="Google Shape;119;p23"/>
          <p:cNvPicPr preferRelativeResize="0"/>
          <p:nvPr/>
        </p:nvPicPr>
        <p:blipFill rotWithShape="1">
          <a:blip r:embed="rId3">
            <a:alphaModFix/>
          </a:blip>
          <a:srcRect b="0" l="0" r="0" t="0"/>
          <a:stretch/>
        </p:blipFill>
        <p:spPr>
          <a:xfrm>
            <a:off x="1049114" y="1066436"/>
            <a:ext cx="2922042" cy="3010637"/>
          </a:xfrm>
          <a:prstGeom prst="rect">
            <a:avLst/>
          </a:prstGeom>
          <a:noFill/>
          <a:ln>
            <a:noFill/>
          </a:ln>
        </p:spPr>
      </p:pic>
      <p:pic>
        <p:nvPicPr>
          <p:cNvPr id="120" name="Google Shape;120;p23"/>
          <p:cNvPicPr preferRelativeResize="0"/>
          <p:nvPr/>
        </p:nvPicPr>
        <p:blipFill rotWithShape="1">
          <a:blip r:embed="rId4">
            <a:alphaModFix/>
          </a:blip>
          <a:srcRect b="0" l="0" r="0" t="0"/>
          <a:stretch/>
        </p:blipFill>
        <p:spPr>
          <a:xfrm>
            <a:off x="4164923" y="1066425"/>
            <a:ext cx="3892464" cy="3010650"/>
          </a:xfrm>
          <a:prstGeom prst="rect">
            <a:avLst/>
          </a:prstGeom>
          <a:noFill/>
          <a:ln>
            <a:noFill/>
          </a:ln>
        </p:spPr>
      </p:pic>
      <p:sp>
        <p:nvSpPr>
          <p:cNvPr id="121" name="Google Shape;121;p23"/>
          <p:cNvSpPr/>
          <p:nvPr/>
        </p:nvSpPr>
        <p:spPr>
          <a:xfrm>
            <a:off x="-37650" y="4825200"/>
            <a:ext cx="9181800" cy="318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4"/>
          <p:cNvSpPr txBox="1"/>
          <p:nvPr>
            <p:ph type="title"/>
          </p:nvPr>
        </p:nvSpPr>
        <p:spPr>
          <a:xfrm>
            <a:off x="311700" y="76200"/>
            <a:ext cx="8520600" cy="623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Cupples Place – Before</a:t>
            </a:r>
            <a:endParaRPr/>
          </a:p>
        </p:txBody>
      </p:sp>
      <p:pic>
        <p:nvPicPr>
          <p:cNvPr id="127" name="Google Shape;127;p24"/>
          <p:cNvPicPr preferRelativeResize="0"/>
          <p:nvPr/>
        </p:nvPicPr>
        <p:blipFill rotWithShape="1">
          <a:blip r:embed="rId3">
            <a:alphaModFix/>
          </a:blip>
          <a:srcRect b="0" l="0" r="0" t="0"/>
          <a:stretch/>
        </p:blipFill>
        <p:spPr>
          <a:xfrm>
            <a:off x="330638" y="1128125"/>
            <a:ext cx="2703100" cy="2701230"/>
          </a:xfrm>
          <a:prstGeom prst="rect">
            <a:avLst/>
          </a:prstGeom>
          <a:noFill/>
          <a:ln>
            <a:noFill/>
          </a:ln>
        </p:spPr>
      </p:pic>
      <p:pic>
        <p:nvPicPr>
          <p:cNvPr id="128" name="Google Shape;128;p24"/>
          <p:cNvPicPr preferRelativeResize="0"/>
          <p:nvPr/>
        </p:nvPicPr>
        <p:blipFill rotWithShape="1">
          <a:blip r:embed="rId4">
            <a:alphaModFix/>
          </a:blip>
          <a:srcRect b="0" l="0" r="0" t="0"/>
          <a:stretch/>
        </p:blipFill>
        <p:spPr>
          <a:xfrm>
            <a:off x="6072762" y="1127188"/>
            <a:ext cx="2703101" cy="2703101"/>
          </a:xfrm>
          <a:prstGeom prst="rect">
            <a:avLst/>
          </a:prstGeom>
          <a:noFill/>
          <a:ln>
            <a:noFill/>
          </a:ln>
        </p:spPr>
      </p:pic>
      <p:pic>
        <p:nvPicPr>
          <p:cNvPr id="129" name="Google Shape;129;p24"/>
          <p:cNvPicPr preferRelativeResize="0"/>
          <p:nvPr/>
        </p:nvPicPr>
        <p:blipFill rotWithShape="1">
          <a:blip r:embed="rId5">
            <a:alphaModFix/>
          </a:blip>
          <a:srcRect b="0" l="-3340" r="3340" t="0"/>
          <a:stretch/>
        </p:blipFill>
        <p:spPr>
          <a:xfrm>
            <a:off x="3164025" y="1127188"/>
            <a:ext cx="2703100" cy="2703100"/>
          </a:xfrm>
          <a:prstGeom prst="rect">
            <a:avLst/>
          </a:prstGeom>
          <a:noFill/>
          <a:ln>
            <a:noFill/>
          </a:ln>
        </p:spPr>
      </p:pic>
      <p:sp>
        <p:nvSpPr>
          <p:cNvPr id="130" name="Google Shape;130;p24"/>
          <p:cNvSpPr/>
          <p:nvPr/>
        </p:nvSpPr>
        <p:spPr>
          <a:xfrm>
            <a:off x="-37650" y="4825200"/>
            <a:ext cx="9181800" cy="318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5"/>
          <p:cNvSpPr txBox="1"/>
          <p:nvPr>
            <p:ph type="title"/>
          </p:nvPr>
        </p:nvSpPr>
        <p:spPr>
          <a:xfrm>
            <a:off x="311700" y="76200"/>
            <a:ext cx="8520600" cy="623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Cupples Place – After </a:t>
            </a:r>
            <a:endParaRPr/>
          </a:p>
        </p:txBody>
      </p:sp>
      <p:pic>
        <p:nvPicPr>
          <p:cNvPr id="136" name="Google Shape;136;p25"/>
          <p:cNvPicPr preferRelativeResize="0"/>
          <p:nvPr/>
        </p:nvPicPr>
        <p:blipFill rotWithShape="1">
          <a:blip r:embed="rId3">
            <a:alphaModFix/>
          </a:blip>
          <a:srcRect b="0" l="0" r="0" t="0"/>
          <a:stretch/>
        </p:blipFill>
        <p:spPr>
          <a:xfrm>
            <a:off x="354662" y="811937"/>
            <a:ext cx="2639724" cy="3519626"/>
          </a:xfrm>
          <a:prstGeom prst="rect">
            <a:avLst/>
          </a:prstGeom>
          <a:noFill/>
          <a:ln>
            <a:noFill/>
          </a:ln>
        </p:spPr>
      </p:pic>
      <p:pic>
        <p:nvPicPr>
          <p:cNvPr id="137" name="Google Shape;137;p25"/>
          <p:cNvPicPr preferRelativeResize="0"/>
          <p:nvPr/>
        </p:nvPicPr>
        <p:blipFill rotWithShape="1">
          <a:blip r:embed="rId4">
            <a:alphaModFix/>
          </a:blip>
          <a:srcRect b="0" l="0" r="0" t="0"/>
          <a:stretch/>
        </p:blipFill>
        <p:spPr>
          <a:xfrm>
            <a:off x="6112125" y="811938"/>
            <a:ext cx="2639724" cy="3519631"/>
          </a:xfrm>
          <a:prstGeom prst="rect">
            <a:avLst/>
          </a:prstGeom>
          <a:noFill/>
          <a:ln>
            <a:noFill/>
          </a:ln>
        </p:spPr>
      </p:pic>
      <p:pic>
        <p:nvPicPr>
          <p:cNvPr id="138" name="Google Shape;138;p25"/>
          <p:cNvPicPr preferRelativeResize="0"/>
          <p:nvPr/>
        </p:nvPicPr>
        <p:blipFill rotWithShape="1">
          <a:blip r:embed="rId5">
            <a:alphaModFix/>
          </a:blip>
          <a:srcRect b="0" l="0" r="0" t="0"/>
          <a:stretch/>
        </p:blipFill>
        <p:spPr>
          <a:xfrm>
            <a:off x="3233387" y="811938"/>
            <a:ext cx="2639724" cy="3519631"/>
          </a:xfrm>
          <a:prstGeom prst="rect">
            <a:avLst/>
          </a:prstGeom>
          <a:noFill/>
          <a:ln>
            <a:noFill/>
          </a:ln>
        </p:spPr>
      </p:pic>
      <p:sp>
        <p:nvSpPr>
          <p:cNvPr id="139" name="Google Shape;139;p25"/>
          <p:cNvSpPr/>
          <p:nvPr/>
        </p:nvSpPr>
        <p:spPr>
          <a:xfrm>
            <a:off x="-37650" y="4825200"/>
            <a:ext cx="9181800" cy="318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6"/>
          <p:cNvSpPr txBox="1"/>
          <p:nvPr>
            <p:ph type="title"/>
          </p:nvPr>
        </p:nvSpPr>
        <p:spPr>
          <a:xfrm>
            <a:off x="485875" y="1714500"/>
            <a:ext cx="8183700" cy="785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
              <a:t>Completed Social Impact Partnership Projects</a:t>
            </a:r>
            <a:endParaRPr/>
          </a:p>
        </p:txBody>
      </p:sp>
      <p:pic>
        <p:nvPicPr>
          <p:cNvPr id="145" name="Google Shape;145;p26"/>
          <p:cNvPicPr preferRelativeResize="0"/>
          <p:nvPr/>
        </p:nvPicPr>
        <p:blipFill rotWithShape="1">
          <a:blip r:embed="rId3">
            <a:alphaModFix/>
          </a:blip>
          <a:srcRect b="0" l="0" r="0" t="0"/>
          <a:stretch/>
        </p:blipFill>
        <p:spPr>
          <a:xfrm>
            <a:off x="6011950" y="203500"/>
            <a:ext cx="3132050" cy="3132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7"/>
          <p:cNvSpPr txBox="1"/>
          <p:nvPr>
            <p:ph type="title"/>
          </p:nvPr>
        </p:nvSpPr>
        <p:spPr>
          <a:xfrm>
            <a:off x="311700" y="76200"/>
            <a:ext cx="8520600" cy="623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EyeSeeMe Children’s Bookstore </a:t>
            </a:r>
            <a:endParaRPr/>
          </a:p>
        </p:txBody>
      </p:sp>
      <p:pic>
        <p:nvPicPr>
          <p:cNvPr id="151" name="Google Shape;151;p27"/>
          <p:cNvPicPr preferRelativeResize="0"/>
          <p:nvPr/>
        </p:nvPicPr>
        <p:blipFill rotWithShape="1">
          <a:blip r:embed="rId3">
            <a:alphaModFix/>
          </a:blip>
          <a:srcRect b="15124" l="0" r="0" t="0"/>
          <a:stretch/>
        </p:blipFill>
        <p:spPr>
          <a:xfrm>
            <a:off x="4544451" y="699604"/>
            <a:ext cx="3724723" cy="3948595"/>
          </a:xfrm>
          <a:prstGeom prst="rect">
            <a:avLst/>
          </a:prstGeom>
          <a:noFill/>
          <a:ln>
            <a:noFill/>
          </a:ln>
        </p:spPr>
      </p:pic>
      <p:pic>
        <p:nvPicPr>
          <p:cNvPr id="152" name="Google Shape;152;p27"/>
          <p:cNvPicPr preferRelativeResize="0"/>
          <p:nvPr/>
        </p:nvPicPr>
        <p:blipFill rotWithShape="1">
          <a:blip r:embed="rId4">
            <a:alphaModFix/>
          </a:blip>
          <a:srcRect b="10618" l="0" r="0" t="0"/>
          <a:stretch/>
        </p:blipFill>
        <p:spPr>
          <a:xfrm>
            <a:off x="837325" y="699600"/>
            <a:ext cx="3583995" cy="2000042"/>
          </a:xfrm>
          <a:prstGeom prst="rect">
            <a:avLst/>
          </a:prstGeom>
          <a:noFill/>
          <a:ln>
            <a:noFill/>
          </a:ln>
        </p:spPr>
      </p:pic>
      <p:pic>
        <p:nvPicPr>
          <p:cNvPr id="153" name="Google Shape;153;p27"/>
          <p:cNvPicPr preferRelativeResize="0"/>
          <p:nvPr/>
        </p:nvPicPr>
        <p:blipFill rotWithShape="1">
          <a:blip r:embed="rId5">
            <a:alphaModFix/>
          </a:blip>
          <a:srcRect b="18287" l="0" r="0" t="0"/>
          <a:stretch/>
        </p:blipFill>
        <p:spPr>
          <a:xfrm>
            <a:off x="837325" y="2818766"/>
            <a:ext cx="3583996" cy="1829431"/>
          </a:xfrm>
          <a:prstGeom prst="rect">
            <a:avLst/>
          </a:prstGeom>
          <a:noFill/>
          <a:ln>
            <a:noFill/>
          </a:ln>
        </p:spPr>
      </p:pic>
      <p:sp>
        <p:nvSpPr>
          <p:cNvPr id="154" name="Google Shape;154;p27"/>
          <p:cNvSpPr/>
          <p:nvPr/>
        </p:nvSpPr>
        <p:spPr>
          <a:xfrm>
            <a:off x="-37650" y="4825200"/>
            <a:ext cx="9181800" cy="318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8"/>
          <p:cNvSpPr txBox="1"/>
          <p:nvPr>
            <p:ph type="title"/>
          </p:nvPr>
        </p:nvSpPr>
        <p:spPr>
          <a:xfrm>
            <a:off x="311700" y="76200"/>
            <a:ext cx="8520600" cy="623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St. Joseph Housing Initiative </a:t>
            </a:r>
            <a:endParaRPr/>
          </a:p>
        </p:txBody>
      </p:sp>
      <p:pic>
        <p:nvPicPr>
          <p:cNvPr id="160" name="Google Shape;160;p28"/>
          <p:cNvPicPr preferRelativeResize="0"/>
          <p:nvPr/>
        </p:nvPicPr>
        <p:blipFill rotWithShape="1">
          <a:blip r:embed="rId3">
            <a:alphaModFix/>
          </a:blip>
          <a:srcRect b="11754" l="19514" r="9498" t="0"/>
          <a:stretch/>
        </p:blipFill>
        <p:spPr>
          <a:xfrm>
            <a:off x="6831313" y="849376"/>
            <a:ext cx="2111249" cy="1749676"/>
          </a:xfrm>
          <a:prstGeom prst="rect">
            <a:avLst/>
          </a:prstGeom>
          <a:noFill/>
          <a:ln>
            <a:noFill/>
          </a:ln>
        </p:spPr>
      </p:pic>
      <p:pic>
        <p:nvPicPr>
          <p:cNvPr id="161" name="Google Shape;161;p28"/>
          <p:cNvPicPr preferRelativeResize="0"/>
          <p:nvPr/>
        </p:nvPicPr>
        <p:blipFill rotWithShape="1">
          <a:blip r:embed="rId4">
            <a:alphaModFix/>
          </a:blip>
          <a:srcRect b="0" l="21371" r="0" t="0"/>
          <a:stretch/>
        </p:blipFill>
        <p:spPr>
          <a:xfrm>
            <a:off x="201437" y="849375"/>
            <a:ext cx="4277626" cy="3626975"/>
          </a:xfrm>
          <a:prstGeom prst="rect">
            <a:avLst/>
          </a:prstGeom>
          <a:noFill/>
          <a:ln>
            <a:noFill/>
          </a:ln>
        </p:spPr>
      </p:pic>
      <p:pic>
        <p:nvPicPr>
          <p:cNvPr id="162" name="Google Shape;162;p28"/>
          <p:cNvPicPr preferRelativeResize="0"/>
          <p:nvPr/>
        </p:nvPicPr>
        <p:blipFill rotWithShape="1">
          <a:blip r:embed="rId5">
            <a:alphaModFix/>
          </a:blip>
          <a:srcRect b="3453" l="0" r="22336" t="0"/>
          <a:stretch/>
        </p:blipFill>
        <p:spPr>
          <a:xfrm>
            <a:off x="4599563" y="849375"/>
            <a:ext cx="2111249" cy="1749676"/>
          </a:xfrm>
          <a:prstGeom prst="rect">
            <a:avLst/>
          </a:prstGeom>
          <a:noFill/>
          <a:ln>
            <a:noFill/>
          </a:ln>
        </p:spPr>
      </p:pic>
      <p:pic>
        <p:nvPicPr>
          <p:cNvPr id="163" name="Google Shape;163;p28"/>
          <p:cNvPicPr preferRelativeResize="0"/>
          <p:nvPr/>
        </p:nvPicPr>
        <p:blipFill rotWithShape="1">
          <a:blip r:embed="rId6">
            <a:alphaModFix/>
          </a:blip>
          <a:srcRect b="0" l="3232" r="16319" t="0"/>
          <a:stretch/>
        </p:blipFill>
        <p:spPr>
          <a:xfrm>
            <a:off x="6831313" y="2726675"/>
            <a:ext cx="2111260" cy="1749676"/>
          </a:xfrm>
          <a:prstGeom prst="rect">
            <a:avLst/>
          </a:prstGeom>
          <a:noFill/>
          <a:ln>
            <a:noFill/>
          </a:ln>
        </p:spPr>
      </p:pic>
      <p:pic>
        <p:nvPicPr>
          <p:cNvPr id="164" name="Google Shape;164;p28"/>
          <p:cNvPicPr preferRelativeResize="0"/>
          <p:nvPr/>
        </p:nvPicPr>
        <p:blipFill rotWithShape="1">
          <a:blip r:embed="rId7">
            <a:alphaModFix/>
          </a:blip>
          <a:srcRect b="2618" l="0" r="21665" t="0"/>
          <a:stretch/>
        </p:blipFill>
        <p:spPr>
          <a:xfrm>
            <a:off x="4599563" y="2726675"/>
            <a:ext cx="2111249" cy="1749676"/>
          </a:xfrm>
          <a:prstGeom prst="rect">
            <a:avLst/>
          </a:prstGeom>
          <a:noFill/>
          <a:ln>
            <a:noFill/>
          </a:ln>
        </p:spPr>
      </p:pic>
      <p:sp>
        <p:nvSpPr>
          <p:cNvPr id="165" name="Google Shape;165;p28"/>
          <p:cNvSpPr/>
          <p:nvPr/>
        </p:nvSpPr>
        <p:spPr>
          <a:xfrm>
            <a:off x="-37650" y="4825200"/>
            <a:ext cx="9181800" cy="318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9"/>
          <p:cNvSpPr txBox="1"/>
          <p:nvPr>
            <p:ph type="title"/>
          </p:nvPr>
        </p:nvSpPr>
        <p:spPr>
          <a:xfrm>
            <a:off x="311700" y="76200"/>
            <a:ext cx="8520600" cy="623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Wesley House Association  </a:t>
            </a:r>
            <a:endParaRPr/>
          </a:p>
        </p:txBody>
      </p:sp>
      <p:pic>
        <p:nvPicPr>
          <p:cNvPr id="171" name="Google Shape;171;p29"/>
          <p:cNvPicPr preferRelativeResize="0"/>
          <p:nvPr/>
        </p:nvPicPr>
        <p:blipFill rotWithShape="1">
          <a:blip r:embed="rId3">
            <a:alphaModFix/>
          </a:blip>
          <a:srcRect b="0" l="0" r="0" t="0"/>
          <a:stretch/>
        </p:blipFill>
        <p:spPr>
          <a:xfrm>
            <a:off x="2522975" y="699600"/>
            <a:ext cx="1969524" cy="1856840"/>
          </a:xfrm>
          <a:prstGeom prst="rect">
            <a:avLst/>
          </a:prstGeom>
          <a:noFill/>
          <a:ln>
            <a:noFill/>
          </a:ln>
        </p:spPr>
      </p:pic>
      <p:pic>
        <p:nvPicPr>
          <p:cNvPr id="172" name="Google Shape;172;p29"/>
          <p:cNvPicPr preferRelativeResize="0"/>
          <p:nvPr/>
        </p:nvPicPr>
        <p:blipFill rotWithShape="1">
          <a:blip r:embed="rId4">
            <a:alphaModFix/>
          </a:blip>
          <a:srcRect b="0" l="0" r="0" t="0"/>
          <a:stretch/>
        </p:blipFill>
        <p:spPr>
          <a:xfrm>
            <a:off x="4613991" y="699600"/>
            <a:ext cx="1969524" cy="1856840"/>
          </a:xfrm>
          <a:prstGeom prst="rect">
            <a:avLst/>
          </a:prstGeom>
          <a:noFill/>
          <a:ln>
            <a:noFill/>
          </a:ln>
        </p:spPr>
      </p:pic>
      <p:pic>
        <p:nvPicPr>
          <p:cNvPr id="173" name="Google Shape;173;p29"/>
          <p:cNvPicPr preferRelativeResize="0"/>
          <p:nvPr/>
        </p:nvPicPr>
        <p:blipFill rotWithShape="1">
          <a:blip r:embed="rId5">
            <a:alphaModFix/>
          </a:blip>
          <a:srcRect b="18045" l="0" r="0" t="0"/>
          <a:stretch/>
        </p:blipFill>
        <p:spPr>
          <a:xfrm>
            <a:off x="2522975" y="2650884"/>
            <a:ext cx="4060550" cy="2091590"/>
          </a:xfrm>
          <a:prstGeom prst="rect">
            <a:avLst/>
          </a:prstGeom>
          <a:noFill/>
          <a:ln>
            <a:noFill/>
          </a:ln>
        </p:spPr>
      </p:pic>
      <p:sp>
        <p:nvSpPr>
          <p:cNvPr id="174" name="Google Shape;174;p29"/>
          <p:cNvSpPr/>
          <p:nvPr/>
        </p:nvSpPr>
        <p:spPr>
          <a:xfrm>
            <a:off x="-37650" y="4825200"/>
            <a:ext cx="9181800" cy="318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0"/>
          <p:cNvSpPr txBox="1"/>
          <p:nvPr>
            <p:ph type="title"/>
          </p:nvPr>
        </p:nvSpPr>
        <p:spPr>
          <a:xfrm>
            <a:off x="311700" y="76200"/>
            <a:ext cx="8520600" cy="623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Art Place Initiative </a:t>
            </a:r>
            <a:endParaRPr/>
          </a:p>
        </p:txBody>
      </p:sp>
      <p:pic>
        <p:nvPicPr>
          <p:cNvPr id="180" name="Google Shape;180;p30"/>
          <p:cNvPicPr preferRelativeResize="0"/>
          <p:nvPr/>
        </p:nvPicPr>
        <p:blipFill rotWithShape="1">
          <a:blip r:embed="rId3">
            <a:alphaModFix/>
          </a:blip>
          <a:srcRect b="0" l="0" r="0" t="0"/>
          <a:stretch/>
        </p:blipFill>
        <p:spPr>
          <a:xfrm>
            <a:off x="4772568" y="2752069"/>
            <a:ext cx="3811343" cy="1897431"/>
          </a:xfrm>
          <a:prstGeom prst="rect">
            <a:avLst/>
          </a:prstGeom>
          <a:noFill/>
          <a:ln>
            <a:noFill/>
          </a:ln>
        </p:spPr>
      </p:pic>
      <p:pic>
        <p:nvPicPr>
          <p:cNvPr id="181" name="Google Shape;181;p30"/>
          <p:cNvPicPr preferRelativeResize="0"/>
          <p:nvPr/>
        </p:nvPicPr>
        <p:blipFill rotWithShape="1">
          <a:blip r:embed="rId4">
            <a:alphaModFix/>
          </a:blip>
          <a:srcRect b="18045" l="0" r="0" t="0"/>
          <a:stretch/>
        </p:blipFill>
        <p:spPr>
          <a:xfrm>
            <a:off x="4757438" y="699600"/>
            <a:ext cx="3841625" cy="1897432"/>
          </a:xfrm>
          <a:prstGeom prst="rect">
            <a:avLst/>
          </a:prstGeom>
          <a:noFill/>
          <a:ln>
            <a:noFill/>
          </a:ln>
        </p:spPr>
      </p:pic>
      <p:pic>
        <p:nvPicPr>
          <p:cNvPr id="182" name="Google Shape;182;p30"/>
          <p:cNvPicPr preferRelativeResize="0"/>
          <p:nvPr/>
        </p:nvPicPr>
        <p:blipFill rotWithShape="1">
          <a:blip r:embed="rId5">
            <a:alphaModFix/>
          </a:blip>
          <a:srcRect b="0" l="0" r="0" t="0"/>
          <a:stretch/>
        </p:blipFill>
        <p:spPr>
          <a:xfrm>
            <a:off x="544938" y="699610"/>
            <a:ext cx="4071730" cy="3949888"/>
          </a:xfrm>
          <a:prstGeom prst="rect">
            <a:avLst/>
          </a:prstGeom>
          <a:noFill/>
          <a:ln>
            <a:noFill/>
          </a:ln>
        </p:spPr>
      </p:pic>
      <p:sp>
        <p:nvSpPr>
          <p:cNvPr id="183" name="Google Shape;183;p30"/>
          <p:cNvSpPr/>
          <p:nvPr/>
        </p:nvSpPr>
        <p:spPr>
          <a:xfrm>
            <a:off x="-37650" y="4825200"/>
            <a:ext cx="9181800" cy="318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1"/>
          <p:cNvSpPr txBox="1"/>
          <p:nvPr>
            <p:ph type="title"/>
          </p:nvPr>
        </p:nvSpPr>
        <p:spPr>
          <a:xfrm>
            <a:off x="485875" y="1714500"/>
            <a:ext cx="8183700" cy="785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
              <a:t>Our Milestones</a:t>
            </a:r>
            <a:endParaRPr/>
          </a:p>
        </p:txBody>
      </p:sp>
      <p:sp>
        <p:nvSpPr>
          <p:cNvPr id="189" name="Google Shape;189;p31"/>
          <p:cNvSpPr txBox="1"/>
          <p:nvPr/>
        </p:nvSpPr>
        <p:spPr>
          <a:xfrm>
            <a:off x="485875" y="2714625"/>
            <a:ext cx="52578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rial"/>
                <a:ea typeface="Arial"/>
                <a:cs typeface="Arial"/>
                <a:sym typeface="Arial"/>
              </a:rPr>
              <a:t>Founded in 2016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rial"/>
                <a:ea typeface="Arial"/>
                <a:cs typeface="Arial"/>
                <a:sym typeface="Arial"/>
              </a:rPr>
              <a:t>Initial cohort in 2017</a:t>
            </a:r>
            <a:endParaRPr b="0" i="0" sz="1400" u="none" cap="none" strike="noStrike">
              <a:solidFill>
                <a:srgbClr val="000000"/>
              </a:solidFill>
              <a:latin typeface="Arial"/>
              <a:ea typeface="Arial"/>
              <a:cs typeface="Arial"/>
              <a:sym typeface="Arial"/>
            </a:endParaRPr>
          </a:p>
        </p:txBody>
      </p:sp>
      <p:pic>
        <p:nvPicPr>
          <p:cNvPr id="190" name="Google Shape;190;p31"/>
          <p:cNvPicPr preferRelativeResize="0"/>
          <p:nvPr/>
        </p:nvPicPr>
        <p:blipFill rotWithShape="1">
          <a:blip r:embed="rId3">
            <a:alphaModFix/>
          </a:blip>
          <a:srcRect b="0" l="0" r="0" t="0"/>
          <a:stretch/>
        </p:blipFill>
        <p:spPr>
          <a:xfrm>
            <a:off x="5148295" y="105795"/>
            <a:ext cx="3132050" cy="31320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2"/>
          <p:cNvSpPr/>
          <p:nvPr/>
        </p:nvSpPr>
        <p:spPr>
          <a:xfrm>
            <a:off x="5332800" y="381000"/>
            <a:ext cx="3275100" cy="4380600"/>
          </a:xfrm>
          <a:prstGeom prst="rect">
            <a:avLst/>
          </a:prstGeom>
          <a:gradFill>
            <a:gsLst>
              <a:gs pos="0">
                <a:srgbClr val="F2F2F2"/>
              </a:gs>
              <a:gs pos="100000">
                <a:srgbClr val="A6A6A6"/>
              </a:gs>
            </a:gsLst>
            <a:path path="circle">
              <a:fillToRect b="50%" l="50%" r="50%" t="50%"/>
            </a:path>
            <a:tileRect/>
          </a:gra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32"/>
          <p:cNvSpPr txBox="1"/>
          <p:nvPr>
            <p:ph type="title"/>
          </p:nvPr>
        </p:nvSpPr>
        <p:spPr>
          <a:xfrm>
            <a:off x="311700" y="381000"/>
            <a:ext cx="8520600" cy="62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Youth Wealth Creation</a:t>
            </a:r>
            <a:endParaRPr/>
          </a:p>
        </p:txBody>
      </p:sp>
      <p:sp>
        <p:nvSpPr>
          <p:cNvPr id="197" name="Google Shape;197;p32"/>
          <p:cNvSpPr txBox="1"/>
          <p:nvPr>
            <p:ph idx="1" type="body"/>
          </p:nvPr>
        </p:nvSpPr>
        <p:spPr>
          <a:xfrm>
            <a:off x="311700" y="1088450"/>
            <a:ext cx="44559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rgbClr val="000000"/>
              </a:buClr>
              <a:buSzPts val="1800"/>
              <a:buChar char="●"/>
            </a:pPr>
            <a:r>
              <a:rPr lang="en">
                <a:solidFill>
                  <a:srgbClr val="000000"/>
                </a:solidFill>
              </a:rPr>
              <a:t>60 Youth Served</a:t>
            </a:r>
            <a:endParaRPr>
              <a:solidFill>
                <a:srgbClr val="000000"/>
              </a:solidFill>
            </a:endParaRPr>
          </a:p>
          <a:p>
            <a:pPr indent="-342900" lvl="0" marL="457200" rtl="0" algn="l">
              <a:lnSpc>
                <a:spcPct val="100000"/>
              </a:lnSpc>
              <a:spcBef>
                <a:spcPts val="1600"/>
              </a:spcBef>
              <a:spcAft>
                <a:spcPts val="0"/>
              </a:spcAft>
              <a:buClr>
                <a:srgbClr val="000000"/>
              </a:buClr>
              <a:buSzPts val="1800"/>
              <a:buChar char="●"/>
            </a:pPr>
            <a:r>
              <a:rPr lang="en">
                <a:solidFill>
                  <a:srgbClr val="000000"/>
                </a:solidFill>
              </a:rPr>
              <a:t>60 Bank Accounts Opened</a:t>
            </a:r>
            <a:endParaRPr>
              <a:solidFill>
                <a:srgbClr val="000000"/>
              </a:solidFill>
            </a:endParaRPr>
          </a:p>
          <a:p>
            <a:pPr indent="-342900" lvl="0" marL="457200" rtl="0" algn="l">
              <a:lnSpc>
                <a:spcPct val="100000"/>
              </a:lnSpc>
              <a:spcBef>
                <a:spcPts val="1600"/>
              </a:spcBef>
              <a:spcAft>
                <a:spcPts val="0"/>
              </a:spcAft>
              <a:buClr>
                <a:srgbClr val="000000"/>
              </a:buClr>
              <a:buSzPts val="1800"/>
              <a:buChar char="●"/>
            </a:pPr>
            <a:r>
              <a:rPr lang="en">
                <a:solidFill>
                  <a:srgbClr val="000000"/>
                </a:solidFill>
              </a:rPr>
              <a:t>1,500+ Books Sold</a:t>
            </a:r>
            <a:endParaRPr>
              <a:solidFill>
                <a:srgbClr val="000000"/>
              </a:solidFill>
            </a:endParaRPr>
          </a:p>
          <a:p>
            <a:pPr indent="-342900" lvl="0" marL="457200" rtl="0" algn="l">
              <a:lnSpc>
                <a:spcPct val="100000"/>
              </a:lnSpc>
              <a:spcBef>
                <a:spcPts val="1600"/>
              </a:spcBef>
              <a:spcAft>
                <a:spcPts val="0"/>
              </a:spcAft>
              <a:buClr>
                <a:srgbClr val="000000"/>
              </a:buClr>
              <a:buSzPts val="1800"/>
              <a:buChar char="●"/>
            </a:pPr>
            <a:r>
              <a:rPr lang="en">
                <a:solidFill>
                  <a:srgbClr val="000000"/>
                </a:solidFill>
              </a:rPr>
              <a:t>5,200 Hours of Job-Readiness Training</a:t>
            </a:r>
            <a:endParaRPr>
              <a:solidFill>
                <a:srgbClr val="000000"/>
              </a:solidFill>
            </a:endParaRPr>
          </a:p>
          <a:p>
            <a:pPr indent="-342900" lvl="0" marL="457200" rtl="0" algn="l">
              <a:lnSpc>
                <a:spcPct val="100000"/>
              </a:lnSpc>
              <a:spcBef>
                <a:spcPts val="1600"/>
              </a:spcBef>
              <a:spcAft>
                <a:spcPts val="0"/>
              </a:spcAft>
              <a:buClr>
                <a:srgbClr val="000000"/>
              </a:buClr>
              <a:buSzPts val="1800"/>
              <a:buChar char="●"/>
            </a:pPr>
            <a:r>
              <a:rPr lang="en">
                <a:solidFill>
                  <a:srgbClr val="000000"/>
                </a:solidFill>
              </a:rPr>
              <a:t>4,100 Hours of Community Service</a:t>
            </a:r>
            <a:endParaRPr>
              <a:solidFill>
                <a:srgbClr val="000000"/>
              </a:solidFill>
            </a:endParaRPr>
          </a:p>
          <a:p>
            <a:pPr indent="-342900" lvl="0" marL="457200" rtl="0" algn="l">
              <a:lnSpc>
                <a:spcPct val="100000"/>
              </a:lnSpc>
              <a:spcBef>
                <a:spcPts val="1600"/>
              </a:spcBef>
              <a:spcAft>
                <a:spcPts val="1600"/>
              </a:spcAft>
              <a:buClr>
                <a:srgbClr val="000000"/>
              </a:buClr>
              <a:buSzPts val="1800"/>
              <a:buChar char="●"/>
            </a:pPr>
            <a:r>
              <a:rPr lang="en">
                <a:solidFill>
                  <a:srgbClr val="000000"/>
                </a:solidFill>
              </a:rPr>
              <a:t>Youth are projected to receive $15K in scholarships from the sale of rehabbed Cupples Place property</a:t>
            </a:r>
            <a:endParaRPr>
              <a:solidFill>
                <a:srgbClr val="000000"/>
              </a:solidFill>
            </a:endParaRPr>
          </a:p>
        </p:txBody>
      </p:sp>
      <p:sp>
        <p:nvSpPr>
          <p:cNvPr id="198" name="Google Shape;198;p32"/>
          <p:cNvSpPr txBox="1"/>
          <p:nvPr>
            <p:ph type="title"/>
          </p:nvPr>
        </p:nvSpPr>
        <p:spPr>
          <a:xfrm>
            <a:off x="5590050" y="381000"/>
            <a:ext cx="2760600" cy="623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sz="1900"/>
              <a:t>Funds Created &amp; Earned by Youth</a:t>
            </a:r>
            <a:endParaRPr sz="1900"/>
          </a:p>
        </p:txBody>
      </p:sp>
      <p:sp>
        <p:nvSpPr>
          <p:cNvPr id="199" name="Google Shape;199;p32"/>
          <p:cNvSpPr txBox="1"/>
          <p:nvPr/>
        </p:nvSpPr>
        <p:spPr>
          <a:xfrm>
            <a:off x="5763150" y="1182325"/>
            <a:ext cx="2420100" cy="6234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Raleway"/>
                <a:ea typeface="Raleway"/>
                <a:cs typeface="Raleway"/>
                <a:sym typeface="Raleway"/>
              </a:rPr>
              <a:t>$</a:t>
            </a:r>
            <a:r>
              <a:rPr b="1" lang="en" sz="1800">
                <a:latin typeface="Raleway"/>
                <a:ea typeface="Raleway"/>
                <a:cs typeface="Raleway"/>
                <a:sym typeface="Raleway"/>
              </a:rPr>
              <a:t>350</a:t>
            </a:r>
            <a:r>
              <a:rPr b="1" i="0" lang="en" sz="1800" u="none" cap="none" strike="noStrike">
                <a:solidFill>
                  <a:srgbClr val="000000"/>
                </a:solidFill>
                <a:latin typeface="Raleway"/>
                <a:ea typeface="Raleway"/>
                <a:cs typeface="Raleway"/>
                <a:sym typeface="Raleway"/>
              </a:rPr>
              <a:t>K Youth Jobs</a:t>
            </a:r>
            <a:endParaRPr b="1" i="0" sz="1800" u="none" cap="none" strike="noStrike">
              <a:solidFill>
                <a:srgbClr val="000000"/>
              </a:solidFill>
              <a:latin typeface="Raleway"/>
              <a:ea typeface="Raleway"/>
              <a:cs typeface="Raleway"/>
              <a:sym typeface="Raleway"/>
            </a:endParaRPr>
          </a:p>
        </p:txBody>
      </p:sp>
      <p:sp>
        <p:nvSpPr>
          <p:cNvPr id="200" name="Google Shape;200;p32"/>
          <p:cNvSpPr txBox="1"/>
          <p:nvPr/>
        </p:nvSpPr>
        <p:spPr>
          <a:xfrm>
            <a:off x="5763150" y="2018500"/>
            <a:ext cx="2420100" cy="6234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Raleway"/>
                <a:ea typeface="Raleway"/>
                <a:cs typeface="Raleway"/>
                <a:sym typeface="Raleway"/>
              </a:rPr>
              <a:t>$32K Book Sales</a:t>
            </a:r>
            <a:endParaRPr b="1" i="0" sz="1800" u="none" cap="none" strike="noStrike">
              <a:solidFill>
                <a:srgbClr val="000000"/>
              </a:solidFill>
              <a:latin typeface="Raleway"/>
              <a:ea typeface="Raleway"/>
              <a:cs typeface="Raleway"/>
              <a:sym typeface="Raleway"/>
            </a:endParaRPr>
          </a:p>
        </p:txBody>
      </p:sp>
      <p:sp>
        <p:nvSpPr>
          <p:cNvPr id="201" name="Google Shape;201;p32"/>
          <p:cNvSpPr txBox="1"/>
          <p:nvPr/>
        </p:nvSpPr>
        <p:spPr>
          <a:xfrm>
            <a:off x="5760300" y="2854675"/>
            <a:ext cx="2420100" cy="623400"/>
          </a:xfrm>
          <a:prstGeom prst="rect">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Raleway"/>
                <a:ea typeface="Raleway"/>
                <a:cs typeface="Raleway"/>
                <a:sym typeface="Raleway"/>
              </a:rPr>
              <a:t>$</a:t>
            </a:r>
            <a:r>
              <a:rPr b="1" lang="en" sz="1800">
                <a:latin typeface="Raleway"/>
                <a:ea typeface="Raleway"/>
                <a:cs typeface="Raleway"/>
                <a:sym typeface="Raleway"/>
              </a:rPr>
              <a:t>50</a:t>
            </a:r>
            <a:r>
              <a:rPr b="1" i="0" lang="en" sz="1800" u="none" cap="none" strike="noStrike">
                <a:solidFill>
                  <a:srgbClr val="000000"/>
                </a:solidFill>
                <a:latin typeface="Raleway"/>
                <a:ea typeface="Raleway"/>
                <a:cs typeface="Raleway"/>
                <a:sym typeface="Raleway"/>
              </a:rPr>
              <a:t>K Scholarships</a:t>
            </a:r>
            <a:endParaRPr b="1" i="0" sz="1800" u="none" cap="none" strike="noStrike">
              <a:solidFill>
                <a:srgbClr val="000000"/>
              </a:solidFill>
              <a:latin typeface="Raleway"/>
              <a:ea typeface="Raleway"/>
              <a:cs typeface="Raleway"/>
              <a:sym typeface="Raleway"/>
            </a:endParaRPr>
          </a:p>
        </p:txBody>
      </p:sp>
      <p:sp>
        <p:nvSpPr>
          <p:cNvPr id="202" name="Google Shape;202;p32"/>
          <p:cNvSpPr txBox="1"/>
          <p:nvPr/>
        </p:nvSpPr>
        <p:spPr>
          <a:xfrm>
            <a:off x="5590050" y="3690850"/>
            <a:ext cx="2760600" cy="9360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Raleway"/>
                <a:ea typeface="Raleway"/>
                <a:cs typeface="Raleway"/>
                <a:sym typeface="Raleway"/>
              </a:rPr>
              <a:t>Total $</a:t>
            </a:r>
            <a:r>
              <a:rPr b="1" lang="en" sz="2000">
                <a:latin typeface="Raleway"/>
                <a:ea typeface="Raleway"/>
                <a:cs typeface="Raleway"/>
                <a:sym typeface="Raleway"/>
              </a:rPr>
              <a:t>432</a:t>
            </a:r>
            <a:r>
              <a:rPr b="1" i="0" lang="en" sz="2000" u="none" cap="none" strike="noStrike">
                <a:solidFill>
                  <a:srgbClr val="000000"/>
                </a:solidFill>
                <a:latin typeface="Raleway"/>
                <a:ea typeface="Raleway"/>
                <a:cs typeface="Raleway"/>
                <a:sym typeface="Raleway"/>
              </a:rPr>
              <a:t>K in Youth Wealth Creation</a:t>
            </a:r>
            <a:endParaRPr b="1" i="0" sz="2000" u="none" cap="none" strike="noStrike">
              <a:solidFill>
                <a:srgbClr val="000000"/>
              </a:solidFill>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5"/>
          <p:cNvSpPr txBox="1"/>
          <p:nvPr>
            <p:ph type="title"/>
          </p:nvPr>
        </p:nvSpPr>
        <p:spPr>
          <a:xfrm>
            <a:off x="13" y="73200"/>
            <a:ext cx="9144000" cy="510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800"/>
              <a:buNone/>
            </a:pPr>
            <a:r>
              <a:rPr lang="en" sz="2700"/>
              <a:t>Dream Builders 4 Equity</a:t>
            </a:r>
            <a:endParaRPr sz="2700"/>
          </a:p>
        </p:txBody>
      </p:sp>
      <p:pic>
        <p:nvPicPr>
          <p:cNvPr descr="Michael Woods and Neal Richardson knew a new approach was needed for real estate investment to make lasting change in disinvested neighborhoods. They created Dream Builders 4 Equity to connect with communities and positively impact youth while transforming homes, blocks and lives. &#10;&#10;Read More: https://thestl.com/community/dreaming-big/" id="65" name="Google Shape;65;p15" title="Dreaming Big">
            <a:hlinkClick r:id="rId3"/>
          </p:cNvPr>
          <p:cNvPicPr preferRelativeResize="0"/>
          <p:nvPr/>
        </p:nvPicPr>
        <p:blipFill rotWithShape="1">
          <a:blip r:embed="rId4">
            <a:alphaModFix/>
          </a:blip>
          <a:srcRect b="0" l="0" r="0" t="0"/>
          <a:stretch/>
        </p:blipFill>
        <p:spPr>
          <a:xfrm>
            <a:off x="1700288" y="668550"/>
            <a:ext cx="5743426" cy="4307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
                                        </p:tgtEl>
                                        <p:attrNameLst>
                                          <p:attrName>style.visibility</p:attrName>
                                        </p:attrNameLst>
                                      </p:cBhvr>
                                      <p:to>
                                        <p:strVal val="visible"/>
                                      </p:to>
                                    </p:set>
                                    <p:animEffect filter="fade" transition="in">
                                      <p:cBhvr>
                                        <p:cTn dur="1000"/>
                                        <p:tgtEl>
                                          <p:spTgt spid="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3"/>
          <p:cNvSpPr txBox="1"/>
          <p:nvPr>
            <p:ph type="title"/>
          </p:nvPr>
        </p:nvSpPr>
        <p:spPr>
          <a:xfrm>
            <a:off x="311700" y="322825"/>
            <a:ext cx="8520600" cy="62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Awards</a:t>
            </a:r>
            <a:endParaRPr/>
          </a:p>
        </p:txBody>
      </p:sp>
      <p:sp>
        <p:nvSpPr>
          <p:cNvPr id="208" name="Google Shape;208;p33"/>
          <p:cNvSpPr txBox="1"/>
          <p:nvPr>
            <p:ph idx="1" type="body"/>
          </p:nvPr>
        </p:nvSpPr>
        <p:spPr>
          <a:xfrm>
            <a:off x="311700" y="1030275"/>
            <a:ext cx="52923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1600"/>
              </a:spcBef>
              <a:spcAft>
                <a:spcPts val="0"/>
              </a:spcAft>
              <a:buClr>
                <a:srgbClr val="000000"/>
              </a:buClr>
              <a:buSzPts val="1800"/>
              <a:buChar char="●"/>
            </a:pPr>
            <a:r>
              <a:rPr lang="en">
                <a:solidFill>
                  <a:srgbClr val="000000"/>
                </a:solidFill>
              </a:rPr>
              <a:t>DB4E Documentary “ALL IN” was featured in the International Film Festival</a:t>
            </a:r>
            <a:endParaRPr>
              <a:solidFill>
                <a:srgbClr val="000000"/>
              </a:solidFill>
            </a:endParaRPr>
          </a:p>
          <a:p>
            <a:pPr indent="-342900" lvl="0" marL="457200" rtl="0" algn="l">
              <a:lnSpc>
                <a:spcPct val="100000"/>
              </a:lnSpc>
              <a:spcBef>
                <a:spcPts val="1600"/>
              </a:spcBef>
              <a:spcAft>
                <a:spcPts val="0"/>
              </a:spcAft>
              <a:buClr>
                <a:srgbClr val="000000"/>
              </a:buClr>
              <a:buSzPts val="1800"/>
              <a:buChar char="●"/>
            </a:pPr>
            <a:r>
              <a:rPr lang="en">
                <a:solidFill>
                  <a:srgbClr val="000000"/>
                </a:solidFill>
              </a:rPr>
              <a:t>Winners of Washington University Social Enterprise &amp; Innovation Competition 2017</a:t>
            </a:r>
            <a:endParaRPr>
              <a:solidFill>
                <a:srgbClr val="000000"/>
              </a:solidFill>
            </a:endParaRPr>
          </a:p>
          <a:p>
            <a:pPr indent="-342900" lvl="0" marL="457200" rtl="0" algn="l">
              <a:lnSpc>
                <a:spcPct val="100000"/>
              </a:lnSpc>
              <a:spcBef>
                <a:spcPts val="1600"/>
              </a:spcBef>
              <a:spcAft>
                <a:spcPts val="1600"/>
              </a:spcAft>
              <a:buClr>
                <a:srgbClr val="000000"/>
              </a:buClr>
              <a:buSzPts val="1800"/>
              <a:buChar char="●"/>
            </a:pPr>
            <a:r>
              <a:rPr lang="en">
                <a:solidFill>
                  <a:srgbClr val="000000"/>
                </a:solidFill>
              </a:rPr>
              <a:t>Winners of  Launch Code’s Jim McKelvey Moonshot Dreamer Award in 2020</a:t>
            </a:r>
            <a:endParaRPr>
              <a:solidFill>
                <a:srgbClr val="000000"/>
              </a:solidFill>
            </a:endParaRPr>
          </a:p>
        </p:txBody>
      </p:sp>
      <p:pic>
        <p:nvPicPr>
          <p:cNvPr id="209" name="Google Shape;209;p33"/>
          <p:cNvPicPr preferRelativeResize="0"/>
          <p:nvPr/>
        </p:nvPicPr>
        <p:blipFill rotWithShape="1">
          <a:blip r:embed="rId3">
            <a:alphaModFix/>
          </a:blip>
          <a:srcRect b="0" l="6489" r="15889" t="0"/>
          <a:stretch/>
        </p:blipFill>
        <p:spPr>
          <a:xfrm>
            <a:off x="6184121" y="946225"/>
            <a:ext cx="2648180" cy="2274350"/>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4"/>
          <p:cNvSpPr txBox="1"/>
          <p:nvPr>
            <p:ph type="title"/>
          </p:nvPr>
        </p:nvSpPr>
        <p:spPr>
          <a:xfrm>
            <a:off x="485875" y="1714500"/>
            <a:ext cx="8183700" cy="785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
              <a:t>Hyde Park 2025 – Five Year Goals</a:t>
            </a:r>
            <a:endParaRPr/>
          </a:p>
        </p:txBody>
      </p:sp>
      <p:pic>
        <p:nvPicPr>
          <p:cNvPr id="215" name="Google Shape;215;p34"/>
          <p:cNvPicPr preferRelativeResize="0"/>
          <p:nvPr/>
        </p:nvPicPr>
        <p:blipFill rotWithShape="1">
          <a:blip r:embed="rId3">
            <a:alphaModFix/>
          </a:blip>
          <a:srcRect b="61734" l="0" r="0" t="21811"/>
          <a:stretch/>
        </p:blipFill>
        <p:spPr>
          <a:xfrm>
            <a:off x="192195" y="3280119"/>
            <a:ext cx="3156084" cy="1298320"/>
          </a:xfrm>
          <a:prstGeom prst="rect">
            <a:avLst/>
          </a:prstGeom>
          <a:noFill/>
          <a:ln>
            <a:noFill/>
          </a:ln>
        </p:spPr>
      </p:pic>
      <p:pic>
        <p:nvPicPr>
          <p:cNvPr id="216" name="Google Shape;216;p34"/>
          <p:cNvPicPr preferRelativeResize="0"/>
          <p:nvPr/>
        </p:nvPicPr>
        <p:blipFill rotWithShape="1">
          <a:blip r:embed="rId3">
            <a:alphaModFix/>
          </a:blip>
          <a:srcRect b="12105" l="0" r="0" t="72205"/>
          <a:stretch/>
        </p:blipFill>
        <p:spPr>
          <a:xfrm>
            <a:off x="6180992" y="3385875"/>
            <a:ext cx="2770813" cy="1086808"/>
          </a:xfrm>
          <a:prstGeom prst="rect">
            <a:avLst/>
          </a:prstGeom>
          <a:noFill/>
          <a:ln>
            <a:noFill/>
          </a:ln>
        </p:spPr>
      </p:pic>
      <p:pic>
        <p:nvPicPr>
          <p:cNvPr id="217" name="Google Shape;217;p34"/>
          <p:cNvPicPr preferRelativeResize="0"/>
          <p:nvPr/>
        </p:nvPicPr>
        <p:blipFill rotWithShape="1">
          <a:blip r:embed="rId3">
            <a:alphaModFix/>
          </a:blip>
          <a:srcRect b="29218" l="0" r="0" t="55912"/>
          <a:stretch/>
        </p:blipFill>
        <p:spPr>
          <a:xfrm>
            <a:off x="3528884" y="3787269"/>
            <a:ext cx="2536399" cy="857250"/>
          </a:xfrm>
          <a:prstGeom prst="rect">
            <a:avLst/>
          </a:prstGeom>
          <a:noFill/>
          <a:ln>
            <a:noFill/>
          </a:ln>
        </p:spPr>
      </p:pic>
      <p:pic>
        <p:nvPicPr>
          <p:cNvPr id="218" name="Google Shape;218;p34"/>
          <p:cNvPicPr preferRelativeResize="0"/>
          <p:nvPr/>
        </p:nvPicPr>
        <p:blipFill rotWithShape="1">
          <a:blip r:embed="rId3">
            <a:alphaModFix/>
          </a:blip>
          <a:srcRect b="45080" l="0" r="0" t="40052"/>
          <a:stretch/>
        </p:blipFill>
        <p:spPr>
          <a:xfrm>
            <a:off x="3528884" y="2851551"/>
            <a:ext cx="2536399" cy="857137"/>
          </a:xfrm>
          <a:prstGeom prst="rect">
            <a:avLst/>
          </a:prstGeom>
          <a:noFill/>
          <a:ln>
            <a:noFill/>
          </a:ln>
        </p:spPr>
      </p:pic>
      <p:pic>
        <p:nvPicPr>
          <p:cNvPr id="219" name="Google Shape;219;p34"/>
          <p:cNvPicPr preferRelativeResize="0"/>
          <p:nvPr/>
        </p:nvPicPr>
        <p:blipFill rotWithShape="1">
          <a:blip r:embed="rId4">
            <a:alphaModFix/>
          </a:blip>
          <a:srcRect b="0" l="0" r="0" t="0"/>
          <a:stretch/>
        </p:blipFill>
        <p:spPr>
          <a:xfrm>
            <a:off x="216229" y="-560300"/>
            <a:ext cx="3132050" cy="31320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35"/>
          <p:cNvPicPr preferRelativeResize="0"/>
          <p:nvPr/>
        </p:nvPicPr>
        <p:blipFill rotWithShape="1">
          <a:blip r:embed="rId3">
            <a:alphaModFix/>
          </a:blip>
          <a:srcRect b="0" l="0" r="0" t="0"/>
          <a:stretch/>
        </p:blipFill>
        <p:spPr>
          <a:xfrm>
            <a:off x="2888535" y="623400"/>
            <a:ext cx="3366927" cy="2189184"/>
          </a:xfrm>
          <a:prstGeom prst="rect">
            <a:avLst/>
          </a:prstGeom>
          <a:noFill/>
          <a:ln>
            <a:noFill/>
          </a:ln>
        </p:spPr>
      </p:pic>
      <p:sp>
        <p:nvSpPr>
          <p:cNvPr id="225" name="Google Shape;225;p35"/>
          <p:cNvSpPr txBox="1"/>
          <p:nvPr>
            <p:ph type="title"/>
          </p:nvPr>
        </p:nvSpPr>
        <p:spPr>
          <a:xfrm>
            <a:off x="311698" y="0"/>
            <a:ext cx="8520600" cy="623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Mallinckrodt Properties – Home Ownership</a:t>
            </a:r>
            <a:endParaRPr/>
          </a:p>
        </p:txBody>
      </p:sp>
      <p:pic>
        <p:nvPicPr>
          <p:cNvPr id="226" name="Google Shape;226;p35"/>
          <p:cNvPicPr preferRelativeResize="0"/>
          <p:nvPr/>
        </p:nvPicPr>
        <p:blipFill rotWithShape="1">
          <a:blip r:embed="rId4">
            <a:alphaModFix/>
          </a:blip>
          <a:srcRect b="6577" l="0" r="0" t="6070"/>
          <a:stretch/>
        </p:blipFill>
        <p:spPr>
          <a:xfrm>
            <a:off x="6406046" y="623400"/>
            <a:ext cx="1926966" cy="2189179"/>
          </a:xfrm>
          <a:prstGeom prst="rect">
            <a:avLst/>
          </a:prstGeom>
          <a:noFill/>
          <a:ln>
            <a:noFill/>
          </a:ln>
        </p:spPr>
      </p:pic>
      <p:pic>
        <p:nvPicPr>
          <p:cNvPr id="227" name="Google Shape;227;p35"/>
          <p:cNvPicPr preferRelativeResize="0"/>
          <p:nvPr/>
        </p:nvPicPr>
        <p:blipFill rotWithShape="1">
          <a:blip r:embed="rId5">
            <a:alphaModFix/>
          </a:blip>
          <a:srcRect b="0" l="0" r="0" t="0"/>
          <a:stretch/>
        </p:blipFill>
        <p:spPr>
          <a:xfrm>
            <a:off x="3692883" y="2969604"/>
            <a:ext cx="1776758" cy="1759878"/>
          </a:xfrm>
          <a:prstGeom prst="rect">
            <a:avLst/>
          </a:prstGeom>
          <a:noFill/>
          <a:ln>
            <a:noFill/>
          </a:ln>
        </p:spPr>
      </p:pic>
      <p:pic>
        <p:nvPicPr>
          <p:cNvPr id="228" name="Google Shape;228;p35"/>
          <p:cNvPicPr preferRelativeResize="0"/>
          <p:nvPr/>
        </p:nvPicPr>
        <p:blipFill rotWithShape="1">
          <a:blip r:embed="rId6">
            <a:alphaModFix/>
          </a:blip>
          <a:srcRect b="0" l="0" r="0" t="0"/>
          <a:stretch/>
        </p:blipFill>
        <p:spPr>
          <a:xfrm>
            <a:off x="1779004" y="2960427"/>
            <a:ext cx="1795280" cy="1778224"/>
          </a:xfrm>
          <a:prstGeom prst="rect">
            <a:avLst/>
          </a:prstGeom>
          <a:noFill/>
          <a:ln>
            <a:noFill/>
          </a:ln>
        </p:spPr>
      </p:pic>
      <p:pic>
        <p:nvPicPr>
          <p:cNvPr id="229" name="Google Shape;229;p35"/>
          <p:cNvPicPr preferRelativeResize="0"/>
          <p:nvPr/>
        </p:nvPicPr>
        <p:blipFill rotWithShape="1">
          <a:blip r:embed="rId7">
            <a:alphaModFix/>
          </a:blip>
          <a:srcRect b="0" l="0" r="0" t="0"/>
          <a:stretch/>
        </p:blipFill>
        <p:spPr>
          <a:xfrm>
            <a:off x="810987" y="623414"/>
            <a:ext cx="1926947" cy="2189164"/>
          </a:xfrm>
          <a:prstGeom prst="rect">
            <a:avLst/>
          </a:prstGeom>
          <a:noFill/>
          <a:ln>
            <a:noFill/>
          </a:ln>
        </p:spPr>
      </p:pic>
      <p:pic>
        <p:nvPicPr>
          <p:cNvPr id="230" name="Google Shape;230;p35"/>
          <p:cNvPicPr preferRelativeResize="0"/>
          <p:nvPr/>
        </p:nvPicPr>
        <p:blipFill rotWithShape="1">
          <a:blip r:embed="rId8">
            <a:alphaModFix/>
          </a:blip>
          <a:srcRect b="0" l="0" r="0" t="0"/>
          <a:stretch/>
        </p:blipFill>
        <p:spPr>
          <a:xfrm>
            <a:off x="5588236" y="2969598"/>
            <a:ext cx="1776758" cy="1759878"/>
          </a:xfrm>
          <a:prstGeom prst="rect">
            <a:avLst/>
          </a:prstGeom>
          <a:noFill/>
          <a:ln>
            <a:noFill/>
          </a:ln>
        </p:spPr>
      </p:pic>
      <p:sp>
        <p:nvSpPr>
          <p:cNvPr id="231" name="Google Shape;231;p35"/>
          <p:cNvSpPr/>
          <p:nvPr/>
        </p:nvSpPr>
        <p:spPr>
          <a:xfrm>
            <a:off x="-37650" y="4825200"/>
            <a:ext cx="9181800" cy="318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6"/>
          <p:cNvSpPr txBox="1"/>
          <p:nvPr>
            <p:ph type="title"/>
          </p:nvPr>
        </p:nvSpPr>
        <p:spPr>
          <a:xfrm>
            <a:off x="311700" y="76200"/>
            <a:ext cx="8520600" cy="623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3509 N. 14</a:t>
            </a:r>
            <a:r>
              <a:rPr baseline="30000" lang="en"/>
              <a:t>th</a:t>
            </a:r>
            <a:r>
              <a:rPr lang="en"/>
              <a:t> St. – Early Childhood Center</a:t>
            </a:r>
            <a:endParaRPr/>
          </a:p>
        </p:txBody>
      </p:sp>
      <p:sp>
        <p:nvSpPr>
          <p:cNvPr id="237" name="Google Shape;237;p36"/>
          <p:cNvSpPr/>
          <p:nvPr/>
        </p:nvSpPr>
        <p:spPr>
          <a:xfrm>
            <a:off x="0" y="4825200"/>
            <a:ext cx="9144150" cy="318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8" name="Google Shape;238;p36"/>
          <p:cNvPicPr preferRelativeResize="0"/>
          <p:nvPr/>
        </p:nvPicPr>
        <p:blipFill rotWithShape="1">
          <a:blip r:embed="rId3">
            <a:alphaModFix/>
          </a:blip>
          <a:srcRect b="0" l="0" r="0" t="0"/>
          <a:stretch/>
        </p:blipFill>
        <p:spPr>
          <a:xfrm rot="5400000">
            <a:off x="-202650" y="1213950"/>
            <a:ext cx="4114800" cy="3086100"/>
          </a:xfrm>
          <a:prstGeom prst="rect">
            <a:avLst/>
          </a:prstGeom>
          <a:noFill/>
          <a:ln>
            <a:noFill/>
          </a:ln>
        </p:spPr>
      </p:pic>
      <p:pic>
        <p:nvPicPr>
          <p:cNvPr id="239" name="Google Shape;239;p36"/>
          <p:cNvPicPr preferRelativeResize="0"/>
          <p:nvPr/>
        </p:nvPicPr>
        <p:blipFill rotWithShape="1">
          <a:blip r:embed="rId4">
            <a:alphaModFix/>
          </a:blip>
          <a:srcRect b="23556" l="47166" r="43750" t="24444"/>
          <a:stretch/>
        </p:blipFill>
        <p:spPr>
          <a:xfrm>
            <a:off x="3566321" y="1760040"/>
            <a:ext cx="2346799" cy="2442842"/>
          </a:xfrm>
          <a:prstGeom prst="rect">
            <a:avLst/>
          </a:prstGeom>
          <a:noFill/>
          <a:ln>
            <a:noFill/>
          </a:ln>
        </p:spPr>
      </p:pic>
      <p:pic>
        <p:nvPicPr>
          <p:cNvPr id="240" name="Google Shape;240;p36"/>
          <p:cNvPicPr preferRelativeResize="0"/>
          <p:nvPr/>
        </p:nvPicPr>
        <p:blipFill rotWithShape="1">
          <a:blip r:embed="rId5">
            <a:alphaModFix/>
          </a:blip>
          <a:srcRect b="20889" l="49082" r="41498" t="37778"/>
          <a:stretch/>
        </p:blipFill>
        <p:spPr>
          <a:xfrm>
            <a:off x="6081641" y="1760040"/>
            <a:ext cx="2968184" cy="2442842"/>
          </a:xfrm>
          <a:prstGeom prst="rect">
            <a:avLst/>
          </a:prstGeom>
          <a:noFill/>
          <a:ln>
            <a:noFill/>
          </a:ln>
        </p:spPr>
      </p:pic>
      <p:sp>
        <p:nvSpPr>
          <p:cNvPr id="241" name="Google Shape;241;p36"/>
          <p:cNvSpPr txBox="1"/>
          <p:nvPr/>
        </p:nvSpPr>
        <p:spPr>
          <a:xfrm>
            <a:off x="3528060" y="763108"/>
            <a:ext cx="4770120"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Services: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24hr. daycare, affordable housing, arts &amp; literature workshops, tutoring, and chess classes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7"/>
          <p:cNvSpPr txBox="1"/>
          <p:nvPr>
            <p:ph type="title"/>
          </p:nvPr>
        </p:nvSpPr>
        <p:spPr>
          <a:xfrm>
            <a:off x="311700" y="76200"/>
            <a:ext cx="8520600" cy="623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Apiary at the Park – Business Incubator</a:t>
            </a:r>
            <a:endParaRPr/>
          </a:p>
        </p:txBody>
      </p:sp>
      <p:pic>
        <p:nvPicPr>
          <p:cNvPr id="247" name="Google Shape;247;p37"/>
          <p:cNvPicPr preferRelativeResize="0"/>
          <p:nvPr/>
        </p:nvPicPr>
        <p:blipFill rotWithShape="1">
          <a:blip r:embed="rId3">
            <a:alphaModFix/>
          </a:blip>
          <a:srcRect b="0" l="0" r="0" t="0"/>
          <a:stretch/>
        </p:blipFill>
        <p:spPr>
          <a:xfrm>
            <a:off x="266700" y="923990"/>
            <a:ext cx="4179799" cy="3295502"/>
          </a:xfrm>
          <a:prstGeom prst="rect">
            <a:avLst/>
          </a:prstGeom>
          <a:noFill/>
          <a:ln>
            <a:noFill/>
          </a:ln>
        </p:spPr>
      </p:pic>
      <p:pic>
        <p:nvPicPr>
          <p:cNvPr id="248" name="Google Shape;248;p37"/>
          <p:cNvPicPr preferRelativeResize="0"/>
          <p:nvPr/>
        </p:nvPicPr>
        <p:blipFill rotWithShape="1">
          <a:blip r:embed="rId4">
            <a:alphaModFix/>
          </a:blip>
          <a:srcRect b="0" l="7813" r="3460" t="0"/>
          <a:stretch/>
        </p:blipFill>
        <p:spPr>
          <a:xfrm>
            <a:off x="4572000" y="1114275"/>
            <a:ext cx="2153950" cy="2914942"/>
          </a:xfrm>
          <a:prstGeom prst="rect">
            <a:avLst/>
          </a:prstGeom>
          <a:noFill/>
          <a:ln>
            <a:noFill/>
          </a:ln>
        </p:spPr>
      </p:pic>
      <p:pic>
        <p:nvPicPr>
          <p:cNvPr id="249" name="Google Shape;249;p37"/>
          <p:cNvPicPr preferRelativeResize="0"/>
          <p:nvPr/>
        </p:nvPicPr>
        <p:blipFill rotWithShape="1">
          <a:blip r:embed="rId5">
            <a:alphaModFix/>
          </a:blip>
          <a:srcRect b="0" l="0" r="0" t="0"/>
          <a:stretch/>
        </p:blipFill>
        <p:spPr>
          <a:xfrm>
            <a:off x="6851451" y="1114275"/>
            <a:ext cx="2153948" cy="2914949"/>
          </a:xfrm>
          <a:prstGeom prst="rect">
            <a:avLst/>
          </a:prstGeom>
          <a:noFill/>
          <a:ln>
            <a:noFill/>
          </a:ln>
        </p:spPr>
      </p:pic>
      <p:sp>
        <p:nvSpPr>
          <p:cNvPr id="250" name="Google Shape;250;p37"/>
          <p:cNvSpPr/>
          <p:nvPr/>
        </p:nvSpPr>
        <p:spPr>
          <a:xfrm>
            <a:off x="-37650" y="4825200"/>
            <a:ext cx="9181800" cy="318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8"/>
          <p:cNvSpPr txBox="1"/>
          <p:nvPr>
            <p:ph type="title"/>
          </p:nvPr>
        </p:nvSpPr>
        <p:spPr>
          <a:xfrm>
            <a:off x="292950" y="0"/>
            <a:ext cx="8520600" cy="623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Major Home Repairs for Elders</a:t>
            </a:r>
            <a:endParaRPr/>
          </a:p>
        </p:txBody>
      </p:sp>
      <p:pic>
        <p:nvPicPr>
          <p:cNvPr id="256" name="Google Shape;256;p38"/>
          <p:cNvPicPr preferRelativeResize="0"/>
          <p:nvPr/>
        </p:nvPicPr>
        <p:blipFill rotWithShape="1">
          <a:blip r:embed="rId3">
            <a:alphaModFix/>
          </a:blip>
          <a:srcRect b="0" l="0" r="0" t="0"/>
          <a:stretch/>
        </p:blipFill>
        <p:spPr>
          <a:xfrm>
            <a:off x="1223975" y="623400"/>
            <a:ext cx="2149531" cy="1984972"/>
          </a:xfrm>
          <a:prstGeom prst="rect">
            <a:avLst/>
          </a:prstGeom>
          <a:noFill/>
          <a:ln>
            <a:noFill/>
          </a:ln>
        </p:spPr>
      </p:pic>
      <p:pic>
        <p:nvPicPr>
          <p:cNvPr id="257" name="Google Shape;257;p38"/>
          <p:cNvPicPr preferRelativeResize="0"/>
          <p:nvPr/>
        </p:nvPicPr>
        <p:blipFill rotWithShape="1">
          <a:blip r:embed="rId4">
            <a:alphaModFix/>
          </a:blip>
          <a:srcRect b="0" l="0" r="0" t="0"/>
          <a:stretch/>
        </p:blipFill>
        <p:spPr>
          <a:xfrm>
            <a:off x="3478498" y="623400"/>
            <a:ext cx="2149531" cy="1984972"/>
          </a:xfrm>
          <a:prstGeom prst="rect">
            <a:avLst/>
          </a:prstGeom>
          <a:noFill/>
          <a:ln>
            <a:noFill/>
          </a:ln>
        </p:spPr>
      </p:pic>
      <p:pic>
        <p:nvPicPr>
          <p:cNvPr id="258" name="Google Shape;258;p38"/>
          <p:cNvPicPr preferRelativeResize="0"/>
          <p:nvPr/>
        </p:nvPicPr>
        <p:blipFill rotWithShape="1">
          <a:blip r:embed="rId5">
            <a:alphaModFix/>
          </a:blip>
          <a:srcRect b="0" l="0" r="0" t="0"/>
          <a:stretch/>
        </p:blipFill>
        <p:spPr>
          <a:xfrm>
            <a:off x="5733021" y="623400"/>
            <a:ext cx="2149531" cy="1984972"/>
          </a:xfrm>
          <a:prstGeom prst="rect">
            <a:avLst/>
          </a:prstGeom>
          <a:noFill/>
          <a:ln>
            <a:noFill/>
          </a:ln>
        </p:spPr>
      </p:pic>
      <p:pic>
        <p:nvPicPr>
          <p:cNvPr id="259" name="Google Shape;259;p38"/>
          <p:cNvPicPr preferRelativeResize="0"/>
          <p:nvPr/>
        </p:nvPicPr>
        <p:blipFill rotWithShape="1">
          <a:blip r:embed="rId6">
            <a:alphaModFix/>
          </a:blip>
          <a:srcRect b="8692" l="0" r="8692" t="0"/>
          <a:stretch/>
        </p:blipFill>
        <p:spPr>
          <a:xfrm>
            <a:off x="3468552" y="2721829"/>
            <a:ext cx="2169396" cy="1984972"/>
          </a:xfrm>
          <a:prstGeom prst="rect">
            <a:avLst/>
          </a:prstGeom>
          <a:noFill/>
          <a:ln>
            <a:noFill/>
          </a:ln>
        </p:spPr>
      </p:pic>
      <p:pic>
        <p:nvPicPr>
          <p:cNvPr id="260" name="Google Shape;260;p38"/>
          <p:cNvPicPr preferRelativeResize="0"/>
          <p:nvPr/>
        </p:nvPicPr>
        <p:blipFill rotWithShape="1">
          <a:blip r:embed="rId7">
            <a:alphaModFix/>
          </a:blip>
          <a:srcRect b="0" l="0" r="0" t="0"/>
          <a:stretch/>
        </p:blipFill>
        <p:spPr>
          <a:xfrm>
            <a:off x="1195525" y="2721830"/>
            <a:ext cx="2169396" cy="1984964"/>
          </a:xfrm>
          <a:prstGeom prst="rect">
            <a:avLst/>
          </a:prstGeom>
          <a:noFill/>
          <a:ln>
            <a:noFill/>
          </a:ln>
        </p:spPr>
      </p:pic>
      <p:pic>
        <p:nvPicPr>
          <p:cNvPr id="261" name="Google Shape;261;p38"/>
          <p:cNvPicPr preferRelativeResize="0"/>
          <p:nvPr/>
        </p:nvPicPr>
        <p:blipFill rotWithShape="1">
          <a:blip r:embed="rId8">
            <a:alphaModFix/>
          </a:blip>
          <a:srcRect b="0" l="0" r="0" t="0"/>
          <a:stretch/>
        </p:blipFill>
        <p:spPr>
          <a:xfrm>
            <a:off x="5741579" y="2721829"/>
            <a:ext cx="2169396" cy="1984972"/>
          </a:xfrm>
          <a:prstGeom prst="rect">
            <a:avLst/>
          </a:prstGeom>
          <a:noFill/>
          <a:ln>
            <a:noFill/>
          </a:ln>
        </p:spPr>
      </p:pic>
      <p:sp>
        <p:nvSpPr>
          <p:cNvPr id="262" name="Google Shape;262;p38"/>
          <p:cNvSpPr/>
          <p:nvPr/>
        </p:nvSpPr>
        <p:spPr>
          <a:xfrm>
            <a:off x="-37650" y="4825200"/>
            <a:ext cx="9181800" cy="318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9"/>
          <p:cNvSpPr txBox="1"/>
          <p:nvPr>
            <p:ph type="title"/>
          </p:nvPr>
        </p:nvSpPr>
        <p:spPr>
          <a:xfrm>
            <a:off x="311700" y="228600"/>
            <a:ext cx="8520600" cy="62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Hyde Park Progress</a:t>
            </a:r>
            <a:endParaRPr/>
          </a:p>
        </p:txBody>
      </p:sp>
      <p:sp>
        <p:nvSpPr>
          <p:cNvPr id="268" name="Google Shape;268;p39"/>
          <p:cNvSpPr txBox="1"/>
          <p:nvPr>
            <p:ph idx="1" type="body"/>
          </p:nvPr>
        </p:nvSpPr>
        <p:spPr>
          <a:xfrm>
            <a:off x="311700" y="936050"/>
            <a:ext cx="5856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rgbClr val="000000"/>
              </a:buClr>
              <a:buSzPts val="1800"/>
              <a:buChar char="●"/>
            </a:pPr>
            <a:r>
              <a:rPr lang="en">
                <a:solidFill>
                  <a:srgbClr val="000000"/>
                </a:solidFill>
              </a:rPr>
              <a:t>Acquired 7 properties in the Hyde Park Neighborhood</a:t>
            </a:r>
            <a:endParaRPr>
              <a:solidFill>
                <a:srgbClr val="000000"/>
              </a:solidFill>
            </a:endParaRPr>
          </a:p>
          <a:p>
            <a:pPr indent="-342900" lvl="0" marL="457200" rtl="0" algn="l">
              <a:lnSpc>
                <a:spcPct val="100000"/>
              </a:lnSpc>
              <a:spcBef>
                <a:spcPts val="1600"/>
              </a:spcBef>
              <a:spcAft>
                <a:spcPts val="0"/>
              </a:spcAft>
              <a:buClr>
                <a:srgbClr val="000000"/>
              </a:buClr>
              <a:buSzPts val="1800"/>
              <a:buChar char="●"/>
            </a:pPr>
            <a:r>
              <a:rPr lang="en">
                <a:solidFill>
                  <a:srgbClr val="000000"/>
                </a:solidFill>
              </a:rPr>
              <a:t>DB4E hired to complete a rehab of a commercial building in Hyde Park</a:t>
            </a:r>
            <a:endParaRPr>
              <a:solidFill>
                <a:srgbClr val="000000"/>
              </a:solidFill>
            </a:endParaRPr>
          </a:p>
          <a:p>
            <a:pPr indent="-342900" lvl="0" marL="457200" rtl="0" algn="l">
              <a:lnSpc>
                <a:spcPct val="100000"/>
              </a:lnSpc>
              <a:spcBef>
                <a:spcPts val="1600"/>
              </a:spcBef>
              <a:spcAft>
                <a:spcPts val="0"/>
              </a:spcAft>
              <a:buClr>
                <a:srgbClr val="000000"/>
              </a:buClr>
              <a:buSzPts val="1800"/>
              <a:buChar char="●"/>
            </a:pPr>
            <a:r>
              <a:rPr lang="en">
                <a:solidFill>
                  <a:srgbClr val="000000"/>
                </a:solidFill>
              </a:rPr>
              <a:t>Provided free home repair projects for 10 elderly residents in Hyde Park</a:t>
            </a:r>
            <a:endParaRPr>
              <a:solidFill>
                <a:srgbClr val="000000"/>
              </a:solidFill>
            </a:endParaRPr>
          </a:p>
          <a:p>
            <a:pPr indent="-342900" lvl="0" marL="457200" rtl="0" algn="l">
              <a:lnSpc>
                <a:spcPct val="100000"/>
              </a:lnSpc>
              <a:spcBef>
                <a:spcPts val="1600"/>
              </a:spcBef>
              <a:spcAft>
                <a:spcPts val="0"/>
              </a:spcAft>
              <a:buClr>
                <a:srgbClr val="000000"/>
              </a:buClr>
              <a:buSzPts val="1800"/>
              <a:buChar char="●"/>
            </a:pPr>
            <a:r>
              <a:rPr lang="en">
                <a:solidFill>
                  <a:srgbClr val="000000"/>
                </a:solidFill>
              </a:rPr>
              <a:t>Provided free landscaping for 100 senior residents for three months</a:t>
            </a:r>
            <a:endParaRPr>
              <a:solidFill>
                <a:srgbClr val="000000"/>
              </a:solidFill>
            </a:endParaRPr>
          </a:p>
          <a:p>
            <a:pPr indent="-342900" lvl="0" marL="457200" rtl="0" algn="l">
              <a:lnSpc>
                <a:spcPct val="100000"/>
              </a:lnSpc>
              <a:spcBef>
                <a:spcPts val="1600"/>
              </a:spcBef>
              <a:spcAft>
                <a:spcPts val="0"/>
              </a:spcAft>
              <a:buClr>
                <a:srgbClr val="000000"/>
              </a:buClr>
              <a:buSzPts val="1800"/>
              <a:buChar char="●"/>
            </a:pPr>
            <a:r>
              <a:rPr lang="en">
                <a:solidFill>
                  <a:srgbClr val="000000"/>
                </a:solidFill>
              </a:rPr>
              <a:t>Hosted Neighborhood Cleanup and Toiletry Giveaway in Hyde Park</a:t>
            </a:r>
            <a:endParaRPr>
              <a:solidFill>
                <a:srgbClr val="000000"/>
              </a:solidFill>
            </a:endParaRPr>
          </a:p>
          <a:p>
            <a:pPr indent="-342900" lvl="0" marL="457200" rtl="0" algn="l">
              <a:lnSpc>
                <a:spcPct val="100000"/>
              </a:lnSpc>
              <a:spcBef>
                <a:spcPts val="1600"/>
              </a:spcBef>
              <a:spcAft>
                <a:spcPts val="0"/>
              </a:spcAft>
              <a:buClr>
                <a:srgbClr val="000000"/>
              </a:buClr>
              <a:buSzPts val="1800"/>
              <a:buChar char="●"/>
            </a:pPr>
            <a:r>
              <a:rPr lang="en">
                <a:solidFill>
                  <a:srgbClr val="000000"/>
                </a:solidFill>
              </a:rPr>
              <a:t>Rehabbing 9 vacant properties</a:t>
            </a:r>
            <a:endParaRPr>
              <a:solidFill>
                <a:srgbClr val="000000"/>
              </a:solidFill>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1600"/>
              </a:spcAft>
              <a:buSzPts val="1800"/>
              <a:buNone/>
            </a:pPr>
            <a:r>
              <a:t/>
            </a:r>
            <a:endParaRPr/>
          </a:p>
        </p:txBody>
      </p:sp>
      <p:pic>
        <p:nvPicPr>
          <p:cNvPr id="269" name="Google Shape;269;p39"/>
          <p:cNvPicPr preferRelativeResize="0"/>
          <p:nvPr/>
        </p:nvPicPr>
        <p:blipFill rotWithShape="1">
          <a:blip r:embed="rId3">
            <a:alphaModFix/>
          </a:blip>
          <a:srcRect b="0" l="0" r="0" t="0"/>
          <a:stretch/>
        </p:blipFill>
        <p:spPr>
          <a:xfrm>
            <a:off x="6865675" y="237450"/>
            <a:ext cx="1725599" cy="1724375"/>
          </a:xfrm>
          <a:prstGeom prst="rect">
            <a:avLst/>
          </a:prstGeom>
          <a:noFill/>
          <a:ln cap="flat" cmpd="sng" w="38100">
            <a:solidFill>
              <a:schemeClr val="dk1"/>
            </a:solidFill>
            <a:prstDash val="solid"/>
            <a:round/>
            <a:headEnd len="sm" w="sm" type="none"/>
            <a:tailEnd len="sm" w="sm" type="none"/>
          </a:ln>
        </p:spPr>
      </p:pic>
      <p:pic>
        <p:nvPicPr>
          <p:cNvPr id="270" name="Google Shape;270;p39"/>
          <p:cNvPicPr preferRelativeResize="0"/>
          <p:nvPr/>
        </p:nvPicPr>
        <p:blipFill rotWithShape="1">
          <a:blip r:embed="rId4">
            <a:alphaModFix/>
          </a:blip>
          <a:srcRect b="14442" l="12248" r="9226" t="0"/>
          <a:stretch/>
        </p:blipFill>
        <p:spPr>
          <a:xfrm>
            <a:off x="6865671" y="2109813"/>
            <a:ext cx="1725602" cy="1297505"/>
          </a:xfrm>
          <a:prstGeom prst="rect">
            <a:avLst/>
          </a:prstGeom>
          <a:noFill/>
          <a:ln cap="flat" cmpd="sng" w="38100">
            <a:solidFill>
              <a:schemeClr val="dk1"/>
            </a:solidFill>
            <a:prstDash val="solid"/>
            <a:round/>
            <a:headEnd len="sm" w="sm" type="none"/>
            <a:tailEnd len="sm" w="sm" type="none"/>
          </a:ln>
        </p:spPr>
      </p:pic>
      <p:pic>
        <p:nvPicPr>
          <p:cNvPr id="271" name="Google Shape;271;p39"/>
          <p:cNvPicPr preferRelativeResize="0"/>
          <p:nvPr/>
        </p:nvPicPr>
        <p:blipFill rotWithShape="1">
          <a:blip r:embed="rId5">
            <a:alphaModFix/>
          </a:blip>
          <a:srcRect b="0" l="0" r="11830" t="0"/>
          <a:stretch/>
        </p:blipFill>
        <p:spPr>
          <a:xfrm>
            <a:off x="6865671" y="3555323"/>
            <a:ext cx="1725602" cy="1350727"/>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0"/>
          <p:cNvSpPr txBox="1"/>
          <p:nvPr>
            <p:ph type="title"/>
          </p:nvPr>
        </p:nvSpPr>
        <p:spPr>
          <a:xfrm>
            <a:off x="311700" y="76200"/>
            <a:ext cx="8520600" cy="623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Dream Builders Chess Park</a:t>
            </a:r>
            <a:endParaRPr/>
          </a:p>
        </p:txBody>
      </p:sp>
      <p:sp>
        <p:nvSpPr>
          <p:cNvPr id="277" name="Google Shape;277;p40"/>
          <p:cNvSpPr/>
          <p:nvPr/>
        </p:nvSpPr>
        <p:spPr>
          <a:xfrm>
            <a:off x="-37650" y="4825200"/>
            <a:ext cx="9181800" cy="318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8" name="Google Shape;278;p40"/>
          <p:cNvPicPr preferRelativeResize="0"/>
          <p:nvPr/>
        </p:nvPicPr>
        <p:blipFill rotWithShape="1">
          <a:blip r:embed="rId3">
            <a:alphaModFix/>
          </a:blip>
          <a:srcRect b="0" l="0" r="0" t="0"/>
          <a:stretch/>
        </p:blipFill>
        <p:spPr>
          <a:xfrm>
            <a:off x="311700" y="1038500"/>
            <a:ext cx="5584349" cy="3066475"/>
          </a:xfrm>
          <a:prstGeom prst="rect">
            <a:avLst/>
          </a:prstGeom>
          <a:noFill/>
          <a:ln>
            <a:noFill/>
          </a:ln>
        </p:spPr>
      </p:pic>
      <p:pic>
        <p:nvPicPr>
          <p:cNvPr id="279" name="Google Shape;279;p40"/>
          <p:cNvPicPr preferRelativeResize="0"/>
          <p:nvPr/>
        </p:nvPicPr>
        <p:blipFill rotWithShape="1">
          <a:blip r:embed="rId4">
            <a:alphaModFix/>
          </a:blip>
          <a:srcRect b="0" l="0" r="0" t="0"/>
          <a:stretch/>
        </p:blipFill>
        <p:spPr>
          <a:xfrm>
            <a:off x="6150850" y="982013"/>
            <a:ext cx="2681450" cy="1544525"/>
          </a:xfrm>
          <a:prstGeom prst="rect">
            <a:avLst/>
          </a:prstGeom>
          <a:noFill/>
          <a:ln>
            <a:noFill/>
          </a:ln>
        </p:spPr>
      </p:pic>
      <p:pic>
        <p:nvPicPr>
          <p:cNvPr id="280" name="Google Shape;280;p40"/>
          <p:cNvPicPr preferRelativeResize="0"/>
          <p:nvPr/>
        </p:nvPicPr>
        <p:blipFill rotWithShape="1">
          <a:blip r:embed="rId5">
            <a:alphaModFix/>
          </a:blip>
          <a:srcRect b="0" l="0" r="0" t="0"/>
          <a:stretch/>
        </p:blipFill>
        <p:spPr>
          <a:xfrm>
            <a:off x="6150850" y="2677940"/>
            <a:ext cx="2681450" cy="148354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1"/>
          <p:cNvSpPr txBox="1"/>
          <p:nvPr>
            <p:ph idx="1" type="subTitle"/>
          </p:nvPr>
        </p:nvSpPr>
        <p:spPr>
          <a:xfrm>
            <a:off x="480150" y="2141250"/>
            <a:ext cx="8183700" cy="861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rPr lang="en" sz="2200">
                <a:solidFill>
                  <a:srgbClr val="000000"/>
                </a:solidFill>
              </a:rPr>
              <a:t>www.dreambuilders4equity.org</a:t>
            </a:r>
            <a:endParaRPr sz="2200">
              <a:solidFill>
                <a:srgbClr val="000000"/>
              </a:solidFill>
            </a:endParaRPr>
          </a:p>
        </p:txBody>
      </p:sp>
      <p:pic>
        <p:nvPicPr>
          <p:cNvPr id="286" name="Google Shape;286;p41"/>
          <p:cNvPicPr preferRelativeResize="0"/>
          <p:nvPr/>
        </p:nvPicPr>
        <p:blipFill rotWithShape="1">
          <a:blip r:embed="rId3">
            <a:alphaModFix/>
          </a:blip>
          <a:srcRect b="0" l="0" r="0" t="0"/>
          <a:stretch/>
        </p:blipFill>
        <p:spPr>
          <a:xfrm>
            <a:off x="225775" y="-329900"/>
            <a:ext cx="3132050" cy="3132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6"/>
          <p:cNvSpPr txBox="1"/>
          <p:nvPr>
            <p:ph type="title"/>
          </p:nvPr>
        </p:nvSpPr>
        <p:spPr>
          <a:xfrm>
            <a:off x="452550" y="249750"/>
            <a:ext cx="8238900" cy="510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800"/>
              <a:buNone/>
            </a:pPr>
            <a:r>
              <a:rPr lang="en" sz="2700"/>
              <a:t>KSDK News ft. Dream Builders 4 Equity</a:t>
            </a:r>
            <a:endParaRPr sz="2700"/>
          </a:p>
        </p:txBody>
      </p:sp>
      <p:pic>
        <p:nvPicPr>
          <p:cNvPr descr="ST. LOUIS — It started with a vision to provide young people from low-income communities an opportunity to build homes while also building toward success in their own lives. &#10; &#10;A little more than a year ago, Mike Bush introduced us to Dream Builders 4 Equity. In late 2018, the organization was working in its first home. A few days ago, Morgan Young got to see the finished project. &#10; &#10;“I knew from the first time I saw it, it was my house,” Mariah Richardson said. &#10; &#10;Some people choose their home. Richardson said her home chose her. It was love at first sight, even if the sight itself wasn’t quite done yet. &#10; &#10;“When he opened up, there were no walls and no floors yet,” she said. &#10; &#10;The house has a story with layers peeled back and new chapters written by the masterminds behind Dream Builders 4 Equity: Mike Woods and Neal Richardson. &#10; &#10;“The house had been on the criminal record for a house recorded for a drug bust. To see it now is amazing,” said Richardson. &#10; &#10;Dream Builders 4 Equity flipped the house using a team of teenagers with no construction experience, but they had a willingness to be taught and mentors who cared. They learned what time, dedication, focus and a bit of hard work can do. &#10; &#10;“Our program is really centered around helping youth find their purpose and help them achieve the goals they have in life,” Richardson said. &#10; &#10;5 On Your Side met Carvon Ward and Teron Floyd in late 2018. Even then, their goals were there, the vision was in place and the work was being done. &#10; &#10;“I didn’t want to end up like one of those kids that’s just doing dumb things in the streets,” said Floyd. &#10; &#10;“You can’t just do this, you gotta think about your future,” Ward said. &#10; &#10;A little more than a year later, they get to see the end result. &#10; &#10;“Like, I wouldn’t picture it making it this far or nothing like that,” Ward said. &#10; &#10;An idea: produced. A future: coming into focus. &#10; &#10;“It got me interested in the field of construction,” Floyd said. &#10;Both young men have plans to go to technical school to get into the construction field. &#10; &#10;“I had a whole different mindset. Construction wasn’t on my mind at all,” Ward added. &#10; &#10;Now, they’ll have a foundation that they created. &#10; &#10;“Our young people are getting a portion of the actual sale of the property. So, they get equity with every home that we actually work on,” explained Woods. &#10; &#10;Building a future. Building character. Building for others. &#10; &#10;It’s the kind of mission with the potential to impact communities for generations to come. &#10; &#10;“They're actually building you up for the real world,” Ward said. &#10; &#10;In addition to the profits the students receive from the homes sold, they also journaled and wrote poetry that’s been put together in a book. &#10; &#10;The students will hold a book signing and poetry slam this Sunday and all of the money they receive will go to their college savings funds." id="71" name="Google Shape;71;p16" title="At-risk teens help Dream Builders construct a home, build up hope">
            <a:hlinkClick r:id="rId3"/>
          </p:cNvPr>
          <p:cNvPicPr preferRelativeResize="0"/>
          <p:nvPr/>
        </p:nvPicPr>
        <p:blipFill rotWithShape="1">
          <a:blip r:embed="rId4">
            <a:alphaModFix/>
          </a:blip>
          <a:srcRect b="0" l="0" r="0" t="0"/>
          <a:stretch/>
        </p:blipFill>
        <p:spPr>
          <a:xfrm>
            <a:off x="1928413" y="760650"/>
            <a:ext cx="5287175" cy="39653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7"/>
          <p:cNvSpPr txBox="1"/>
          <p:nvPr>
            <p:ph type="title"/>
          </p:nvPr>
        </p:nvSpPr>
        <p:spPr>
          <a:xfrm>
            <a:off x="452550" y="215175"/>
            <a:ext cx="8238900" cy="510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800"/>
              <a:buNone/>
            </a:pPr>
            <a:r>
              <a:rPr lang="en" sz="2700"/>
              <a:t>Summer Academy</a:t>
            </a:r>
            <a:endParaRPr sz="2700"/>
          </a:p>
        </p:txBody>
      </p:sp>
      <p:pic>
        <p:nvPicPr>
          <p:cNvPr descr="Week 2 Review of Dream Builders 4 Equity's Summer Academy 2019&#10;&#10;Video created by Fam Establishment LLC" id="77" name="Google Shape;77;p17" title="Summer Academy 2019">
            <a:hlinkClick r:id="rId3"/>
          </p:cNvPr>
          <p:cNvPicPr preferRelativeResize="0"/>
          <p:nvPr/>
        </p:nvPicPr>
        <p:blipFill rotWithShape="1">
          <a:blip r:embed="rId4">
            <a:alphaModFix/>
          </a:blip>
          <a:srcRect b="0" l="0" r="0" t="0"/>
          <a:stretch/>
        </p:blipFill>
        <p:spPr>
          <a:xfrm>
            <a:off x="1941875" y="824475"/>
            <a:ext cx="5260250" cy="3945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8"/>
          <p:cNvSpPr txBox="1"/>
          <p:nvPr>
            <p:ph type="title"/>
          </p:nvPr>
        </p:nvSpPr>
        <p:spPr>
          <a:xfrm>
            <a:off x="452550" y="249750"/>
            <a:ext cx="8238900" cy="510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4800"/>
              <a:buNone/>
            </a:pPr>
            <a:r>
              <a:rPr lang="en" sz="2700"/>
              <a:t>Dreams Made Real: Book Signing &amp; Poetry Slam</a:t>
            </a:r>
            <a:endParaRPr sz="4300"/>
          </a:p>
        </p:txBody>
      </p:sp>
      <p:pic>
        <p:nvPicPr>
          <p:cNvPr descr="Dream Builders 4 Equity &amp; YourWords STL with the help of Young Griot Society hosted a poetry slam, live Q&amp;A, and book signing featuring young artists from DB4E Summer Academy 2019&#10;&#10;Video created by Effective Communications" id="83" name="Google Shape;83;p18" title="Dreams Made Real: Book Signing &amp; Poetry Slam">
            <a:hlinkClick r:id="rId3"/>
          </p:cNvPr>
          <p:cNvPicPr preferRelativeResize="0"/>
          <p:nvPr/>
        </p:nvPicPr>
        <p:blipFill rotWithShape="1">
          <a:blip r:embed="rId4">
            <a:alphaModFix/>
          </a:blip>
          <a:srcRect b="0" l="0" r="0" t="0"/>
          <a:stretch/>
        </p:blipFill>
        <p:spPr>
          <a:xfrm>
            <a:off x="1747463" y="760650"/>
            <a:ext cx="5649076" cy="4236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1000"/>
                                        <p:tgtEl>
                                          <p:spTgt spid="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9"/>
          <p:cNvSpPr txBox="1"/>
          <p:nvPr>
            <p:ph type="title"/>
          </p:nvPr>
        </p:nvSpPr>
        <p:spPr>
          <a:xfrm>
            <a:off x="485875" y="1714500"/>
            <a:ext cx="8183700" cy="785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
              <a:t>Completed Home Rehabs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20"/>
          <p:cNvSpPr txBox="1"/>
          <p:nvPr>
            <p:ph type="title"/>
          </p:nvPr>
        </p:nvSpPr>
        <p:spPr>
          <a:xfrm>
            <a:off x="311688" y="76200"/>
            <a:ext cx="8520600" cy="623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highlight>
                  <a:schemeClr val="lt1"/>
                </a:highlight>
              </a:rPr>
              <a:t>Lewis Place </a:t>
            </a:r>
            <a:endParaRPr>
              <a:highlight>
                <a:schemeClr val="lt1"/>
              </a:highlight>
            </a:endParaRPr>
          </a:p>
        </p:txBody>
      </p:sp>
      <p:pic>
        <p:nvPicPr>
          <p:cNvPr id="94" name="Google Shape;94;p20"/>
          <p:cNvPicPr preferRelativeResize="0"/>
          <p:nvPr/>
        </p:nvPicPr>
        <p:blipFill rotWithShape="1">
          <a:blip r:embed="rId3">
            <a:alphaModFix/>
          </a:blip>
          <a:srcRect b="0" l="0" r="0" t="18745"/>
          <a:stretch/>
        </p:blipFill>
        <p:spPr>
          <a:xfrm>
            <a:off x="1685300" y="812325"/>
            <a:ext cx="5773381" cy="3932774"/>
          </a:xfrm>
          <a:prstGeom prst="rect">
            <a:avLst/>
          </a:prstGeom>
          <a:noFill/>
          <a:ln>
            <a:noFill/>
          </a:ln>
        </p:spPr>
      </p:pic>
      <p:sp>
        <p:nvSpPr>
          <p:cNvPr id="95" name="Google Shape;95;p20"/>
          <p:cNvSpPr/>
          <p:nvPr/>
        </p:nvSpPr>
        <p:spPr>
          <a:xfrm>
            <a:off x="-37650" y="4825200"/>
            <a:ext cx="9181800" cy="318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1"/>
          <p:cNvSpPr txBox="1"/>
          <p:nvPr>
            <p:ph type="title"/>
          </p:nvPr>
        </p:nvSpPr>
        <p:spPr>
          <a:xfrm>
            <a:off x="311688" y="76200"/>
            <a:ext cx="8520600" cy="623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Lewis Place - Before</a:t>
            </a:r>
            <a:endParaRPr/>
          </a:p>
        </p:txBody>
      </p:sp>
      <p:pic>
        <p:nvPicPr>
          <p:cNvPr id="101" name="Google Shape;101;p21"/>
          <p:cNvPicPr preferRelativeResize="0"/>
          <p:nvPr/>
        </p:nvPicPr>
        <p:blipFill rotWithShape="1">
          <a:blip r:embed="rId3">
            <a:alphaModFix/>
          </a:blip>
          <a:srcRect b="0" l="0" r="0" t="0"/>
          <a:stretch/>
        </p:blipFill>
        <p:spPr>
          <a:xfrm>
            <a:off x="251750" y="1096587"/>
            <a:ext cx="2774058" cy="2764325"/>
          </a:xfrm>
          <a:prstGeom prst="rect">
            <a:avLst/>
          </a:prstGeom>
          <a:noFill/>
          <a:ln>
            <a:noFill/>
          </a:ln>
        </p:spPr>
      </p:pic>
      <p:pic>
        <p:nvPicPr>
          <p:cNvPr id="102" name="Google Shape;102;p21"/>
          <p:cNvPicPr preferRelativeResize="0"/>
          <p:nvPr/>
        </p:nvPicPr>
        <p:blipFill rotWithShape="1">
          <a:blip r:embed="rId4">
            <a:alphaModFix/>
          </a:blip>
          <a:srcRect b="0" l="0" r="0" t="0"/>
          <a:stretch/>
        </p:blipFill>
        <p:spPr>
          <a:xfrm>
            <a:off x="6118192" y="1096587"/>
            <a:ext cx="2774058" cy="2764325"/>
          </a:xfrm>
          <a:prstGeom prst="rect">
            <a:avLst/>
          </a:prstGeom>
          <a:noFill/>
          <a:ln>
            <a:noFill/>
          </a:ln>
        </p:spPr>
      </p:pic>
      <p:pic>
        <p:nvPicPr>
          <p:cNvPr id="103" name="Google Shape;103;p21"/>
          <p:cNvPicPr preferRelativeResize="0"/>
          <p:nvPr/>
        </p:nvPicPr>
        <p:blipFill rotWithShape="1">
          <a:blip r:embed="rId5">
            <a:alphaModFix/>
          </a:blip>
          <a:srcRect b="0" l="0" r="0" t="0"/>
          <a:stretch/>
        </p:blipFill>
        <p:spPr>
          <a:xfrm>
            <a:off x="3184971" y="1096589"/>
            <a:ext cx="2774058" cy="2764325"/>
          </a:xfrm>
          <a:prstGeom prst="rect">
            <a:avLst/>
          </a:prstGeom>
          <a:noFill/>
          <a:ln>
            <a:noFill/>
          </a:ln>
        </p:spPr>
      </p:pic>
      <p:sp>
        <p:nvSpPr>
          <p:cNvPr id="104" name="Google Shape;104;p21"/>
          <p:cNvSpPr/>
          <p:nvPr/>
        </p:nvSpPr>
        <p:spPr>
          <a:xfrm>
            <a:off x="-37650" y="4825200"/>
            <a:ext cx="9181800" cy="318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2"/>
          <p:cNvSpPr txBox="1"/>
          <p:nvPr>
            <p:ph type="title"/>
          </p:nvPr>
        </p:nvSpPr>
        <p:spPr>
          <a:xfrm>
            <a:off x="311688" y="76200"/>
            <a:ext cx="8520600" cy="623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Lewis Place - After</a:t>
            </a:r>
            <a:endParaRPr/>
          </a:p>
        </p:txBody>
      </p:sp>
      <p:pic>
        <p:nvPicPr>
          <p:cNvPr id="110" name="Google Shape;110;p22"/>
          <p:cNvPicPr preferRelativeResize="0"/>
          <p:nvPr/>
        </p:nvPicPr>
        <p:blipFill rotWithShape="1">
          <a:blip r:embed="rId3">
            <a:alphaModFix/>
          </a:blip>
          <a:srcRect b="0" l="0" r="0" t="0"/>
          <a:stretch/>
        </p:blipFill>
        <p:spPr>
          <a:xfrm>
            <a:off x="228050" y="1184725"/>
            <a:ext cx="2774050" cy="2774050"/>
          </a:xfrm>
          <a:prstGeom prst="rect">
            <a:avLst/>
          </a:prstGeom>
          <a:noFill/>
          <a:ln>
            <a:noFill/>
          </a:ln>
        </p:spPr>
      </p:pic>
      <p:sp>
        <p:nvSpPr>
          <p:cNvPr id="111" name="Google Shape;111;p22"/>
          <p:cNvSpPr/>
          <p:nvPr/>
        </p:nvSpPr>
        <p:spPr>
          <a:xfrm>
            <a:off x="-37650" y="4825200"/>
            <a:ext cx="9181800" cy="318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2" name="Google Shape;112;p22"/>
          <p:cNvPicPr preferRelativeResize="0"/>
          <p:nvPr/>
        </p:nvPicPr>
        <p:blipFill rotWithShape="1">
          <a:blip r:embed="rId4">
            <a:alphaModFix/>
          </a:blip>
          <a:srcRect b="0" l="0" r="0" t="0"/>
          <a:stretch/>
        </p:blipFill>
        <p:spPr>
          <a:xfrm>
            <a:off x="6094500" y="1184725"/>
            <a:ext cx="2821449" cy="2774050"/>
          </a:xfrm>
          <a:prstGeom prst="rect">
            <a:avLst/>
          </a:prstGeom>
          <a:noFill/>
          <a:ln>
            <a:noFill/>
          </a:ln>
        </p:spPr>
      </p:pic>
      <p:pic>
        <p:nvPicPr>
          <p:cNvPr id="113" name="Google Shape;113;p22"/>
          <p:cNvPicPr preferRelativeResize="0"/>
          <p:nvPr/>
        </p:nvPicPr>
        <p:blipFill rotWithShape="1">
          <a:blip r:embed="rId5">
            <a:alphaModFix/>
          </a:blip>
          <a:srcRect b="0" l="0" r="0" t="0"/>
          <a:stretch/>
        </p:blipFill>
        <p:spPr>
          <a:xfrm>
            <a:off x="3137575" y="1184725"/>
            <a:ext cx="2821449" cy="2774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lum">
  <a:themeElements>
    <a:clrScheme name="Plum">
      <a:dk1>
        <a:srgbClr val="2A3891"/>
      </a:dk1>
      <a:lt1>
        <a:srgbClr val="FFFFFF"/>
      </a:lt1>
      <a:dk2>
        <a:srgbClr val="000000"/>
      </a:dk2>
      <a:lt2>
        <a:srgbClr val="7F7F7F"/>
      </a:lt2>
      <a:accent1>
        <a:srgbClr val="333333"/>
      </a:accent1>
      <a:accent2>
        <a:srgbClr val="2A3891"/>
      </a:accent2>
      <a:accent3>
        <a:srgbClr val="28BBE2"/>
      </a:accent3>
      <a:accent4>
        <a:srgbClr val="C77025"/>
      </a:accent4>
      <a:accent5>
        <a:srgbClr val="009688"/>
      </a:accent5>
      <a:accent6>
        <a:srgbClr val="FFD600"/>
      </a:accent6>
      <a:hlink>
        <a:srgbClr val="2288BB"/>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